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9"/>
  </p:notesMasterIdLst>
  <p:sldIdLst>
    <p:sldId id="257" r:id="rId2"/>
    <p:sldId id="258" r:id="rId3"/>
    <p:sldId id="259" r:id="rId4"/>
    <p:sldId id="260" r:id="rId5"/>
    <p:sldId id="317" r:id="rId6"/>
    <p:sldId id="319" r:id="rId7"/>
    <p:sldId id="261" r:id="rId8"/>
    <p:sldId id="327" r:id="rId9"/>
    <p:sldId id="329" r:id="rId10"/>
    <p:sldId id="330" r:id="rId11"/>
    <p:sldId id="331" r:id="rId12"/>
    <p:sldId id="332" r:id="rId13"/>
    <p:sldId id="345" r:id="rId14"/>
    <p:sldId id="333" r:id="rId15"/>
    <p:sldId id="347" r:id="rId16"/>
    <p:sldId id="334" r:id="rId17"/>
    <p:sldId id="335" r:id="rId18"/>
    <p:sldId id="336" r:id="rId19"/>
    <p:sldId id="337" r:id="rId20"/>
    <p:sldId id="338" r:id="rId21"/>
    <p:sldId id="376" r:id="rId22"/>
    <p:sldId id="339" r:id="rId23"/>
    <p:sldId id="340" r:id="rId24"/>
    <p:sldId id="341" r:id="rId25"/>
    <p:sldId id="342" r:id="rId26"/>
    <p:sldId id="343" r:id="rId27"/>
    <p:sldId id="309" r:id="rId28"/>
    <p:sldId id="310" r:id="rId29"/>
    <p:sldId id="311" r:id="rId30"/>
    <p:sldId id="349" r:id="rId31"/>
    <p:sldId id="350" r:id="rId32"/>
    <p:sldId id="351" r:id="rId33"/>
    <p:sldId id="352" r:id="rId34"/>
    <p:sldId id="353" r:id="rId35"/>
    <p:sldId id="354" r:id="rId36"/>
    <p:sldId id="355" r:id="rId37"/>
    <p:sldId id="356" r:id="rId38"/>
    <p:sldId id="357" r:id="rId39"/>
    <p:sldId id="358" r:id="rId40"/>
    <p:sldId id="359" r:id="rId41"/>
    <p:sldId id="360" r:id="rId42"/>
    <p:sldId id="361" r:id="rId43"/>
    <p:sldId id="362" r:id="rId44"/>
    <p:sldId id="363" r:id="rId45"/>
    <p:sldId id="364" r:id="rId46"/>
    <p:sldId id="365" r:id="rId47"/>
    <p:sldId id="366" r:id="rId48"/>
    <p:sldId id="367" r:id="rId49"/>
    <p:sldId id="368" r:id="rId50"/>
    <p:sldId id="369" r:id="rId51"/>
    <p:sldId id="370" r:id="rId52"/>
    <p:sldId id="371" r:id="rId53"/>
    <p:sldId id="372" r:id="rId54"/>
    <p:sldId id="373" r:id="rId55"/>
    <p:sldId id="374" r:id="rId56"/>
    <p:sldId id="315" r:id="rId57"/>
    <p:sldId id="31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82"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85BFDC-3B2A-499E-A74A-5CC08BFE7B81}" type="datetimeFigureOut">
              <a:rPr lang="en-US" smtClean="0"/>
              <a:t>9/28/2016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CD73B-4EE6-417C-B784-79EF7882DF9C}" type="slidenum">
              <a:rPr lang="en-US" smtClean="0"/>
              <a:t>‹#›</a:t>
            </a:fld>
            <a:endParaRPr lang="en-US"/>
          </a:p>
        </p:txBody>
      </p:sp>
    </p:spTree>
    <p:extLst>
      <p:ext uri="{BB962C8B-B14F-4D97-AF65-F5344CB8AC3E}">
        <p14:creationId xmlns:p14="http://schemas.microsoft.com/office/powerpoint/2010/main" val="162953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59EBB-4963-4551-AA71-B2865C24925A}" type="slidenum">
              <a:rPr lang="en-US" altLang="en-US">
                <a:solidFill>
                  <a:prstClr val="black"/>
                </a:solidFill>
              </a:rPr>
              <a:pPr/>
              <a:t>8</a:t>
            </a:fld>
            <a:endParaRPr lang="en-US" altLang="en-US">
              <a:solidFill>
                <a:prstClr val="black"/>
              </a:solidFill>
            </a:endParaRPr>
          </a:p>
        </p:txBody>
      </p:sp>
      <p:sp>
        <p:nvSpPr>
          <p:cNvPr id="13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8130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21A056-20D1-45D1-A179-D5E58C5EC818}" type="slidenum">
              <a:rPr lang="en-US" altLang="en-US">
                <a:solidFill>
                  <a:prstClr val="black"/>
                </a:solidFill>
              </a:rPr>
              <a:pPr/>
              <a:t>19</a:t>
            </a:fld>
            <a:endParaRPr lang="en-US" altLang="en-US">
              <a:solidFill>
                <a:prstClr val="black"/>
              </a:solidFill>
            </a:endParaRPr>
          </a:p>
        </p:txBody>
      </p:sp>
      <p:sp>
        <p:nvSpPr>
          <p:cNvPr id="3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79600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A03DA-676B-4957-81D7-4F1E6215E080}" type="slidenum">
              <a:rPr lang="en-US" altLang="en-US">
                <a:solidFill>
                  <a:prstClr val="black"/>
                </a:solidFill>
              </a:rPr>
              <a:pPr/>
              <a:t>20</a:t>
            </a:fld>
            <a:endParaRPr lang="en-US" altLang="en-US">
              <a:solidFill>
                <a:prstClr val="black"/>
              </a:solidFill>
            </a:endParaRPr>
          </a:p>
        </p:txBody>
      </p:sp>
      <p:sp>
        <p:nvSpPr>
          <p:cNvPr id="337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792233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60935-921D-4D04-B73D-B826A0BBCF73}" type="slidenum">
              <a:rPr lang="en-US" altLang="en-US">
                <a:solidFill>
                  <a:prstClr val="black"/>
                </a:solidFill>
              </a:rPr>
              <a:pPr/>
              <a:t>22</a:t>
            </a:fld>
            <a:endParaRPr lang="en-US" altLang="en-US">
              <a:solidFill>
                <a:prstClr val="black"/>
              </a:solidFill>
            </a:endParaRPr>
          </a:p>
        </p:txBody>
      </p:sp>
      <p:sp>
        <p:nvSpPr>
          <p:cNvPr id="358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353655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84F01-1105-414A-91D8-84387D8E63FF}" type="slidenum">
              <a:rPr lang="en-US" altLang="en-US">
                <a:solidFill>
                  <a:prstClr val="black"/>
                </a:solidFill>
              </a:rPr>
              <a:pPr/>
              <a:t>23</a:t>
            </a:fld>
            <a:endParaRPr lang="en-US" altLang="en-US">
              <a:solidFill>
                <a:prstClr val="black"/>
              </a:solidFill>
            </a:endParaRPr>
          </a:p>
        </p:txBody>
      </p:sp>
      <p:sp>
        <p:nvSpPr>
          <p:cNvPr id="378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315563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12BBA-8D2A-42B3-9BE5-5761413F5B31}" type="slidenum">
              <a:rPr lang="en-US" altLang="en-US">
                <a:solidFill>
                  <a:prstClr val="black"/>
                </a:solidFill>
              </a:rPr>
              <a:pPr/>
              <a:t>24</a:t>
            </a:fld>
            <a:endParaRPr lang="en-US" altLang="en-US">
              <a:solidFill>
                <a:prstClr val="black"/>
              </a:solidFill>
            </a:endParaRPr>
          </a:p>
        </p:txBody>
      </p:sp>
      <p:sp>
        <p:nvSpPr>
          <p:cNvPr id="399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69506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2887C-CAEE-4EDB-939E-BF0FECB4AB10}" type="slidenum">
              <a:rPr lang="en-US" altLang="en-US">
                <a:solidFill>
                  <a:prstClr val="black"/>
                </a:solidFill>
              </a:rPr>
              <a:pPr/>
              <a:t>25</a:t>
            </a:fld>
            <a:endParaRPr lang="en-US" altLang="en-US">
              <a:solidFill>
                <a:prstClr val="black"/>
              </a:solidFill>
            </a:endParaRPr>
          </a:p>
        </p:txBody>
      </p:sp>
      <p:sp>
        <p:nvSpPr>
          <p:cNvPr id="419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116165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BDA179-8FA6-4AEB-8ADC-2D5479BB3350}" type="slidenum">
              <a:rPr lang="en-US" altLang="en-US">
                <a:solidFill>
                  <a:prstClr val="black"/>
                </a:solidFill>
              </a:rPr>
              <a:pPr/>
              <a:t>26</a:t>
            </a:fld>
            <a:endParaRPr lang="en-US" altLang="en-US">
              <a:solidFill>
                <a:prstClr val="black"/>
              </a:solidFill>
            </a:endParaRPr>
          </a:p>
        </p:txBody>
      </p:sp>
      <p:sp>
        <p:nvSpPr>
          <p:cNvPr id="440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160920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592F82-C81C-439F-B30F-CD151660647E}" type="slidenum">
              <a:rPr lang="en-US" altLang="en-US">
                <a:solidFill>
                  <a:prstClr val="black"/>
                </a:solidFill>
              </a:rPr>
              <a:pPr/>
              <a:t>31</a:t>
            </a:fld>
            <a:endParaRPr lang="en-US" altLang="en-US">
              <a:solidFill>
                <a:prstClr val="black"/>
              </a:solidFill>
            </a:endParaRPr>
          </a:p>
        </p:txBody>
      </p:sp>
      <p:sp>
        <p:nvSpPr>
          <p:cNvPr id="573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284898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F6D25D-D43A-49FA-9290-FE814514B836}" type="slidenum">
              <a:rPr lang="en-US" altLang="en-US">
                <a:solidFill>
                  <a:prstClr val="black"/>
                </a:solidFill>
              </a:rPr>
              <a:pPr/>
              <a:t>32</a:t>
            </a:fld>
            <a:endParaRPr lang="en-US" altLang="en-US">
              <a:solidFill>
                <a:prstClr val="black"/>
              </a:solidFill>
            </a:endParaRPr>
          </a:p>
        </p:txBody>
      </p:sp>
      <p:sp>
        <p:nvSpPr>
          <p:cNvPr id="593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3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413346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9814E-FD45-4507-BDC5-A61373D35D52}" type="slidenum">
              <a:rPr lang="en-US" altLang="en-US">
                <a:solidFill>
                  <a:prstClr val="black"/>
                </a:solidFill>
              </a:rPr>
              <a:pPr/>
              <a:t>33</a:t>
            </a:fld>
            <a:endParaRPr lang="en-US" altLang="en-US">
              <a:solidFill>
                <a:prstClr val="black"/>
              </a:solidFill>
            </a:endParaRPr>
          </a:p>
        </p:txBody>
      </p:sp>
      <p:sp>
        <p:nvSpPr>
          <p:cNvPr id="614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508556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A5289F-53DC-4679-A777-EF6E02350E34}" type="slidenum">
              <a:rPr lang="en-US" altLang="en-US">
                <a:solidFill>
                  <a:prstClr val="black"/>
                </a:solidFill>
              </a:rPr>
              <a:pPr/>
              <a:t>9</a:t>
            </a:fld>
            <a:endParaRPr lang="en-US" altLang="en-US">
              <a:solidFill>
                <a:prstClr val="black"/>
              </a:solidFill>
            </a:endParaRPr>
          </a:p>
        </p:txBody>
      </p:sp>
      <p:sp>
        <p:nvSpPr>
          <p:cNvPr id="15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656332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FB609-C919-47D5-89C1-9C56ABD697E6}" type="slidenum">
              <a:rPr lang="en-US" altLang="en-US">
                <a:solidFill>
                  <a:prstClr val="black"/>
                </a:solidFill>
              </a:rPr>
              <a:pPr/>
              <a:t>34</a:t>
            </a:fld>
            <a:endParaRPr lang="en-US" altLang="en-US">
              <a:solidFill>
                <a:prstClr val="black"/>
              </a:solidFill>
            </a:endParaRPr>
          </a:p>
        </p:txBody>
      </p:sp>
      <p:sp>
        <p:nvSpPr>
          <p:cNvPr id="634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4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878784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D4999-070F-4CAD-A853-2BB35687C54F}" type="slidenum">
              <a:rPr lang="en-US" altLang="en-US">
                <a:solidFill>
                  <a:prstClr val="black"/>
                </a:solidFill>
              </a:rPr>
              <a:pPr/>
              <a:t>35</a:t>
            </a:fld>
            <a:endParaRPr lang="en-US" altLang="en-US">
              <a:solidFill>
                <a:prstClr val="black"/>
              </a:solidFill>
            </a:endParaRPr>
          </a:p>
        </p:txBody>
      </p:sp>
      <p:sp>
        <p:nvSpPr>
          <p:cNvPr id="655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5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525876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F44CDB-4059-44DF-9527-2F81F5A9099B}" type="slidenum">
              <a:rPr lang="en-US" altLang="en-US">
                <a:solidFill>
                  <a:prstClr val="black"/>
                </a:solidFill>
              </a:rPr>
              <a:pPr/>
              <a:t>36</a:t>
            </a:fld>
            <a:endParaRPr lang="en-US" altLang="en-US">
              <a:solidFill>
                <a:prstClr val="black"/>
              </a:solidFill>
            </a:endParaRPr>
          </a:p>
        </p:txBody>
      </p:sp>
      <p:sp>
        <p:nvSpPr>
          <p:cNvPr id="675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5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596976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FFE8A5-A240-45DA-A6CF-6728755E8493}" type="slidenum">
              <a:rPr lang="en-US" altLang="en-US">
                <a:solidFill>
                  <a:prstClr val="black"/>
                </a:solidFill>
              </a:rPr>
              <a:pPr/>
              <a:t>37</a:t>
            </a:fld>
            <a:endParaRPr lang="en-US" altLang="en-US">
              <a:solidFill>
                <a:prstClr val="black"/>
              </a:solidFill>
            </a:endParaRPr>
          </a:p>
        </p:txBody>
      </p:sp>
      <p:sp>
        <p:nvSpPr>
          <p:cNvPr id="696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6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75276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BE6269-4EC4-4698-8F03-D9793BDED94F}" type="slidenum">
              <a:rPr lang="en-US" altLang="en-US">
                <a:solidFill>
                  <a:prstClr val="black"/>
                </a:solidFill>
              </a:rPr>
              <a:pPr/>
              <a:t>38</a:t>
            </a:fld>
            <a:endParaRPr lang="en-US" altLang="en-US">
              <a:solidFill>
                <a:prstClr val="black"/>
              </a:solidFill>
            </a:endParaRPr>
          </a:p>
        </p:txBody>
      </p:sp>
      <p:sp>
        <p:nvSpPr>
          <p:cNvPr id="716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6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381991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6940A5-8271-490E-A450-E5461EB35B80}" type="slidenum">
              <a:rPr lang="en-US" altLang="en-US">
                <a:solidFill>
                  <a:prstClr val="black"/>
                </a:solidFill>
              </a:rPr>
              <a:pPr/>
              <a:t>39</a:t>
            </a:fld>
            <a:endParaRPr lang="en-US" altLang="en-US">
              <a:solidFill>
                <a:prstClr val="black"/>
              </a:solidFill>
            </a:endParaRPr>
          </a:p>
        </p:txBody>
      </p:sp>
      <p:sp>
        <p:nvSpPr>
          <p:cNvPr id="737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7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926425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63F546-7E67-4237-B97A-F361868DE113}" type="slidenum">
              <a:rPr lang="en-US" altLang="en-US">
                <a:solidFill>
                  <a:prstClr val="black"/>
                </a:solidFill>
              </a:rPr>
              <a:pPr/>
              <a:t>40</a:t>
            </a:fld>
            <a:endParaRPr lang="en-US" altLang="en-US">
              <a:solidFill>
                <a:prstClr val="black"/>
              </a:solidFill>
            </a:endParaRPr>
          </a:p>
        </p:txBody>
      </p:sp>
      <p:sp>
        <p:nvSpPr>
          <p:cNvPr id="757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7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754282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12D694-9E90-4A67-8F19-0EDECEA2A76E}" type="slidenum">
              <a:rPr lang="en-US" altLang="en-US">
                <a:solidFill>
                  <a:prstClr val="black"/>
                </a:solidFill>
              </a:rPr>
              <a:pPr/>
              <a:t>41</a:t>
            </a:fld>
            <a:endParaRPr lang="en-US" altLang="en-US">
              <a:solidFill>
                <a:prstClr val="black"/>
              </a:solidFill>
            </a:endParaRPr>
          </a:p>
        </p:txBody>
      </p:sp>
      <p:sp>
        <p:nvSpPr>
          <p:cNvPr id="778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78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991117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6DDFF8-37D9-40AB-AC04-3D9242051C0C}" type="slidenum">
              <a:rPr lang="en-US" altLang="en-US">
                <a:solidFill>
                  <a:prstClr val="black"/>
                </a:solidFill>
              </a:rPr>
              <a:pPr/>
              <a:t>42</a:t>
            </a:fld>
            <a:endParaRPr lang="en-US" altLang="en-US">
              <a:solidFill>
                <a:prstClr val="black"/>
              </a:solidFill>
            </a:endParaRPr>
          </a:p>
        </p:txBody>
      </p:sp>
      <p:sp>
        <p:nvSpPr>
          <p:cNvPr id="798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8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119793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D96D0-A141-4D77-839A-F24422977FB7}" type="slidenum">
              <a:rPr lang="en-US" altLang="en-US">
                <a:solidFill>
                  <a:prstClr val="black"/>
                </a:solidFill>
              </a:rPr>
              <a:pPr/>
              <a:t>43</a:t>
            </a:fld>
            <a:endParaRPr lang="en-US" altLang="en-US">
              <a:solidFill>
                <a:prstClr val="black"/>
              </a:solidFill>
            </a:endParaRPr>
          </a:p>
        </p:txBody>
      </p:sp>
      <p:sp>
        <p:nvSpPr>
          <p:cNvPr id="819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912739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75CA1-7DF4-46A3-8570-7DCCDFD062F2}" type="slidenum">
              <a:rPr lang="en-US" altLang="en-US">
                <a:solidFill>
                  <a:prstClr val="black"/>
                </a:solidFill>
              </a:rPr>
              <a:pPr/>
              <a:t>10</a:t>
            </a:fld>
            <a:endParaRPr lang="en-US" altLang="en-US">
              <a:solidFill>
                <a:prstClr val="black"/>
              </a:solidFill>
            </a:endParaRPr>
          </a:p>
        </p:txBody>
      </p:sp>
      <p:sp>
        <p:nvSpPr>
          <p:cNvPr id="174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883764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2EF6A-4F41-44BD-892A-1BA5B79B36CF}" type="slidenum">
              <a:rPr lang="en-US" altLang="en-US">
                <a:solidFill>
                  <a:prstClr val="black"/>
                </a:solidFill>
              </a:rPr>
              <a:pPr/>
              <a:t>44</a:t>
            </a:fld>
            <a:endParaRPr lang="en-US" altLang="en-US">
              <a:solidFill>
                <a:prstClr val="black"/>
              </a:solidFill>
            </a:endParaRPr>
          </a:p>
        </p:txBody>
      </p:sp>
      <p:sp>
        <p:nvSpPr>
          <p:cNvPr id="839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9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496137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732D13-CFDC-4F5D-9EA8-A68153DA249D}" type="slidenum">
              <a:rPr lang="en-US" altLang="en-US">
                <a:solidFill>
                  <a:prstClr val="black"/>
                </a:solidFill>
              </a:rPr>
              <a:pPr/>
              <a:t>45</a:t>
            </a:fld>
            <a:endParaRPr lang="en-US" altLang="en-US">
              <a:solidFill>
                <a:prstClr val="black"/>
              </a:solidFill>
            </a:endParaRPr>
          </a:p>
        </p:txBody>
      </p:sp>
      <p:sp>
        <p:nvSpPr>
          <p:cNvPr id="860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0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447338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81B2B-16A8-4285-B87C-9F6F41CF4A30}" type="slidenum">
              <a:rPr lang="en-US" altLang="en-US">
                <a:solidFill>
                  <a:prstClr val="black"/>
                </a:solidFill>
              </a:rPr>
              <a:pPr/>
              <a:t>46</a:t>
            </a:fld>
            <a:endParaRPr lang="en-US" altLang="en-US">
              <a:solidFill>
                <a:prstClr val="black"/>
              </a:solidFill>
            </a:endParaRPr>
          </a:p>
        </p:txBody>
      </p:sp>
      <p:sp>
        <p:nvSpPr>
          <p:cNvPr id="880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0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827427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D57D22-7FDE-408C-88C8-A241219483D9}" type="slidenum">
              <a:rPr lang="en-US" altLang="en-US">
                <a:solidFill>
                  <a:prstClr val="black"/>
                </a:solidFill>
              </a:rPr>
              <a:pPr/>
              <a:t>47</a:t>
            </a:fld>
            <a:endParaRPr lang="en-US" altLang="en-US">
              <a:solidFill>
                <a:prstClr val="black"/>
              </a:solidFill>
            </a:endParaRPr>
          </a:p>
        </p:txBody>
      </p:sp>
      <p:sp>
        <p:nvSpPr>
          <p:cNvPr id="901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655600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17F61-CF29-4CA4-8337-FC5A8119B7BE}" type="slidenum">
              <a:rPr lang="en-US" altLang="en-US">
                <a:solidFill>
                  <a:prstClr val="black"/>
                </a:solidFill>
              </a:rPr>
              <a:pPr/>
              <a:t>48</a:t>
            </a:fld>
            <a:endParaRPr lang="en-US" altLang="en-US">
              <a:solidFill>
                <a:prstClr val="black"/>
              </a:solidFill>
            </a:endParaRPr>
          </a:p>
        </p:txBody>
      </p:sp>
      <p:sp>
        <p:nvSpPr>
          <p:cNvPr id="921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7695969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AB1987-84CB-41A8-A9E3-0F96A4A15201}" type="slidenum">
              <a:rPr lang="en-US" altLang="en-US">
                <a:solidFill>
                  <a:prstClr val="black"/>
                </a:solidFill>
              </a:rPr>
              <a:pPr/>
              <a:t>49</a:t>
            </a:fld>
            <a:endParaRPr lang="en-US" altLang="en-US">
              <a:solidFill>
                <a:prstClr val="black"/>
              </a:solidFill>
            </a:endParaRPr>
          </a:p>
        </p:txBody>
      </p:sp>
      <p:sp>
        <p:nvSpPr>
          <p:cNvPr id="942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2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277202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2A4B7-DB53-4118-97A0-C2ECB4675D28}" type="slidenum">
              <a:rPr lang="en-US" altLang="en-US">
                <a:solidFill>
                  <a:prstClr val="black"/>
                </a:solidFill>
              </a:rPr>
              <a:pPr/>
              <a:t>50</a:t>
            </a:fld>
            <a:endParaRPr lang="en-US" altLang="en-US">
              <a:solidFill>
                <a:prstClr val="black"/>
              </a:solidFill>
            </a:endParaRPr>
          </a:p>
        </p:txBody>
      </p:sp>
      <p:sp>
        <p:nvSpPr>
          <p:cNvPr id="962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2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5011871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FC270-1E2A-4510-AA8E-577E6F61A828}" type="slidenum">
              <a:rPr lang="en-US" altLang="en-US">
                <a:solidFill>
                  <a:prstClr val="black"/>
                </a:solidFill>
              </a:rPr>
              <a:pPr/>
              <a:t>51</a:t>
            </a:fld>
            <a:endParaRPr lang="en-US" altLang="en-US">
              <a:solidFill>
                <a:prstClr val="black"/>
              </a:solidFill>
            </a:endParaRPr>
          </a:p>
        </p:txBody>
      </p:sp>
      <p:sp>
        <p:nvSpPr>
          <p:cNvPr id="983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600411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E1C59-C015-4EFD-A740-FEC65EDDB5A5}" type="slidenum">
              <a:rPr lang="en-US" altLang="en-US">
                <a:solidFill>
                  <a:prstClr val="black"/>
                </a:solidFill>
              </a:rPr>
              <a:pPr/>
              <a:t>52</a:t>
            </a:fld>
            <a:endParaRPr lang="en-US" altLang="en-US">
              <a:solidFill>
                <a:prstClr val="black"/>
              </a:solidFill>
            </a:endParaRPr>
          </a:p>
        </p:txBody>
      </p:sp>
      <p:sp>
        <p:nvSpPr>
          <p:cNvPr id="1003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3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680763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6EB85-F910-4CCF-948F-E384D6DE3A6C}" type="slidenum">
              <a:rPr lang="en-US" altLang="en-US">
                <a:solidFill>
                  <a:prstClr val="black"/>
                </a:solidFill>
              </a:rPr>
              <a:pPr/>
              <a:t>53</a:t>
            </a:fld>
            <a:endParaRPr lang="en-US" altLang="en-US">
              <a:solidFill>
                <a:prstClr val="black"/>
              </a:solidFill>
            </a:endParaRPr>
          </a:p>
        </p:txBody>
      </p:sp>
      <p:sp>
        <p:nvSpPr>
          <p:cNvPr id="1024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07122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93561-4FB8-4978-8A24-323E505E422D}" type="slidenum">
              <a:rPr lang="en-US" altLang="en-US">
                <a:solidFill>
                  <a:prstClr val="black"/>
                </a:solidFill>
              </a:rPr>
              <a:pPr/>
              <a:t>11</a:t>
            </a:fld>
            <a:endParaRPr lang="en-US" altLang="en-US">
              <a:solidFill>
                <a:prstClr val="black"/>
              </a:solidFill>
            </a:endParaRPr>
          </a:p>
        </p:txBody>
      </p:sp>
      <p:sp>
        <p:nvSpPr>
          <p:cNvPr id="19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2536809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D758A6-186F-4E25-82BA-549D08B42120}" type="slidenum">
              <a:rPr lang="en-US" altLang="en-US">
                <a:solidFill>
                  <a:prstClr val="black"/>
                </a:solidFill>
              </a:rPr>
              <a:pPr/>
              <a:t>54</a:t>
            </a:fld>
            <a:endParaRPr lang="en-US" altLang="en-US">
              <a:solidFill>
                <a:prstClr val="black"/>
              </a:solidFill>
            </a:endParaRPr>
          </a:p>
        </p:txBody>
      </p:sp>
      <p:sp>
        <p:nvSpPr>
          <p:cNvPr id="104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5517074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91A09B-5D9F-4229-A657-0A86F8F953F4}" type="slidenum">
              <a:rPr lang="en-US" altLang="en-US">
                <a:solidFill>
                  <a:prstClr val="black"/>
                </a:solidFill>
              </a:rPr>
              <a:pPr/>
              <a:t>55</a:t>
            </a:fld>
            <a:endParaRPr lang="en-US" altLang="en-US">
              <a:solidFill>
                <a:prstClr val="black"/>
              </a:solidFill>
            </a:endParaRPr>
          </a:p>
        </p:txBody>
      </p:sp>
      <p:sp>
        <p:nvSpPr>
          <p:cNvPr id="1064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4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568192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E00ACE-6583-40FA-AA81-D87DCD803530}" type="slidenum">
              <a:rPr lang="en-US" altLang="en-US">
                <a:solidFill>
                  <a:prstClr val="black"/>
                </a:solidFill>
              </a:rPr>
              <a:pPr/>
              <a:t>12</a:t>
            </a:fld>
            <a:endParaRPr lang="en-US" altLang="en-US">
              <a:solidFill>
                <a:prstClr val="black"/>
              </a:solidFill>
            </a:endParaRPr>
          </a:p>
        </p:txBody>
      </p:sp>
      <p:sp>
        <p:nvSpPr>
          <p:cNvPr id="215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54125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9BD9DD-2AA5-4B60-84B0-9BF574678107}" type="slidenum">
              <a:rPr lang="en-US" altLang="en-US">
                <a:solidFill>
                  <a:prstClr val="black"/>
                </a:solidFill>
              </a:rPr>
              <a:pPr/>
              <a:t>14</a:t>
            </a:fld>
            <a:endParaRPr lang="en-US" altLang="en-US">
              <a:solidFill>
                <a:prstClr val="black"/>
              </a:solidFill>
            </a:endParaRPr>
          </a:p>
        </p:txBody>
      </p:sp>
      <p:sp>
        <p:nvSpPr>
          <p:cNvPr id="235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323140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203FDB-B6CE-4390-B0F8-AAB7A4A88F7D}" type="slidenum">
              <a:rPr lang="en-US" altLang="en-US">
                <a:solidFill>
                  <a:prstClr val="black"/>
                </a:solidFill>
              </a:rPr>
              <a:pPr/>
              <a:t>16</a:t>
            </a:fld>
            <a:endParaRPr lang="en-US" altLang="en-US">
              <a:solidFill>
                <a:prstClr val="black"/>
              </a:solidFill>
            </a:endParaRPr>
          </a:p>
        </p:txBody>
      </p:sp>
      <p:sp>
        <p:nvSpPr>
          <p:cNvPr id="25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596697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97BEBE-F26F-4033-9E82-BD8EB24AF81D}" type="slidenum">
              <a:rPr lang="en-US" altLang="en-US">
                <a:solidFill>
                  <a:prstClr val="black"/>
                </a:solidFill>
              </a:rPr>
              <a:pPr/>
              <a:t>17</a:t>
            </a:fld>
            <a:endParaRPr lang="en-US" altLang="en-US">
              <a:solidFill>
                <a:prstClr val="black"/>
              </a:solidFill>
            </a:endParaRPr>
          </a:p>
        </p:txBody>
      </p:sp>
      <p:sp>
        <p:nvSpPr>
          <p:cNvPr id="276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120664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7ADCB-E01C-4940-874B-71DCB108EE53}" type="slidenum">
              <a:rPr lang="en-US" altLang="en-US">
                <a:solidFill>
                  <a:prstClr val="black"/>
                </a:solidFill>
              </a:rPr>
              <a:pPr/>
              <a:t>18</a:t>
            </a:fld>
            <a:endParaRPr lang="en-US" altLang="en-US">
              <a:solidFill>
                <a:prstClr val="black"/>
              </a:solidFill>
            </a:endParaRPr>
          </a:p>
        </p:txBody>
      </p:sp>
      <p:sp>
        <p:nvSpPr>
          <p:cNvPr id="296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356193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sp>
          <p:nvSpPr>
            <p:cNvPr id="5" name="Freeform 3"/>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ndParaRPr>
            </a:p>
          </p:txBody>
        </p:sp>
        <p:grpSp>
          <p:nvGrpSpPr>
            <p:cNvPr id="6" name="Group 4"/>
            <p:cNvGrpSpPr>
              <a:grpSpLocks/>
            </p:cNvGrpSpPr>
            <p:nvPr userDrawn="1"/>
          </p:nvGrpSpPr>
          <p:grpSpPr bwMode="auto">
            <a:xfrm>
              <a:off x="1728" y="1409"/>
              <a:ext cx="4027" cy="2906"/>
              <a:chOff x="1728" y="1409"/>
              <a:chExt cx="4027" cy="2906"/>
            </a:xfrm>
          </p:grpSpPr>
          <p:sp>
            <p:nvSpPr>
              <p:cNvPr id="7" name="Freeform 5"/>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Times" charset="0"/>
                </a:endParaRPr>
              </a:p>
            </p:txBody>
          </p:sp>
          <p:sp>
            <p:nvSpPr>
              <p:cNvPr id="8" name="Freeform 6"/>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Times" charset="0"/>
                </a:endParaRPr>
              </a:p>
            </p:txBody>
          </p:sp>
          <p:sp>
            <p:nvSpPr>
              <p:cNvPr id="9" name="Freeform 7"/>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90980"/>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Times" charset="0"/>
                </a:endParaRPr>
              </a:p>
            </p:txBody>
          </p:sp>
          <p:sp>
            <p:nvSpPr>
              <p:cNvPr id="10"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ndParaRPr>
              </a:p>
            </p:txBody>
          </p:sp>
          <p:sp>
            <p:nvSpPr>
              <p:cNvPr id="11" name="Freeform 9"/>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9098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Times" charset="0"/>
                </a:endParaRPr>
              </a:p>
            </p:txBody>
          </p:sp>
          <p:sp>
            <p:nvSpPr>
              <p:cNvPr id="12" name="Freeform 10"/>
              <p:cNvSpPr>
                <a:spLocks/>
              </p:cNvSpPr>
              <p:nvPr/>
            </p:nvSpPr>
            <p:spPr bwMode="hidden">
              <a:xfrm>
                <a:off x="3231" y="1409"/>
                <a:ext cx="2296" cy="1469"/>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9098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Times" charset="0"/>
                </a:endParaRPr>
              </a:p>
            </p:txBody>
          </p:sp>
        </p:grpSp>
      </p:grpSp>
      <p:sp>
        <p:nvSpPr>
          <p:cNvPr id="4107"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smtClean="0"/>
              <a:t>Click to edit Master title style</a:t>
            </a:r>
          </a:p>
        </p:txBody>
      </p:sp>
      <p:sp>
        <p:nvSpPr>
          <p:cNvPr id="41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en-US" altLang="en-US">
              <a:solidFill>
                <a:srgbClr val="FFFFFF"/>
              </a:solidFill>
            </a:endParaRPr>
          </a:p>
        </p:txBody>
      </p:sp>
      <p:sp>
        <p:nvSpPr>
          <p:cNvPr id="14" name="Rectangle 14"/>
          <p:cNvSpPr>
            <a:spLocks noGrp="1" noChangeArrowheads="1"/>
          </p:cNvSpPr>
          <p:nvPr>
            <p:ph type="ftr" sz="quarter" idx="11"/>
          </p:nvPr>
        </p:nvSpPr>
        <p:spPr bwMode="auto">
          <a:xfrm>
            <a:off x="3124200" y="6251575"/>
            <a:ext cx="2895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atin typeface="+mn-lt"/>
              </a:defRPr>
            </a:lvl1pPr>
          </a:lstStyle>
          <a:p>
            <a:pPr fontAlgn="base">
              <a:spcBef>
                <a:spcPct val="0"/>
              </a:spcBef>
              <a:spcAft>
                <a:spcPct val="0"/>
              </a:spcAft>
              <a:defRPr/>
            </a:pPr>
            <a:endParaRPr lang="en-US" altLang="en-US">
              <a:solidFill>
                <a:srgbClr val="FFFFFF"/>
              </a:solidFill>
            </a:endParaRPr>
          </a:p>
        </p:txBody>
      </p:sp>
      <p:sp>
        <p:nvSpPr>
          <p:cNvPr id="15" name="Rectangle 15"/>
          <p:cNvSpPr>
            <a:spLocks noGrp="1" noChangeArrowheads="1"/>
          </p:cNvSpPr>
          <p:nvPr>
            <p:ph type="sldNum" sz="quarter" idx="12"/>
          </p:nvPr>
        </p:nvSpPr>
        <p:spPr bwMode="auto">
          <a:xfrm>
            <a:off x="6553200" y="6254750"/>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mn-lt"/>
              </a:defRPr>
            </a:lvl1pPr>
          </a:lstStyle>
          <a:p>
            <a:pPr fontAlgn="base">
              <a:spcBef>
                <a:spcPct val="0"/>
              </a:spcBef>
              <a:spcAft>
                <a:spcPct val="0"/>
              </a:spcAft>
              <a:defRPr/>
            </a:pPr>
            <a:fld id="{4F58B9AF-98F9-4C96-8A56-7818DC7678A7}"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3325394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167291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4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4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4277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8975"/>
          </a:xfrm>
        </p:spPr>
        <p:txBody>
          <a:bodyPr/>
          <a:lstStyle/>
          <a:p>
            <a:pPr lvl="0"/>
            <a:endParaRPr lang="en-US" noProof="0" smtClean="0"/>
          </a:p>
        </p:txBody>
      </p:sp>
      <p:sp>
        <p:nvSpPr>
          <p:cNvPr id="4"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593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212139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260799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142089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2321038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117632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351869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10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26728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0825" cy="6850063"/>
            <a:chOff x="0" y="0"/>
            <a:chExt cx="5758" cy="4315"/>
          </a:xfrm>
        </p:grpSpPr>
        <p:sp>
          <p:nvSpPr>
            <p:cNvPr id="1032" name="Freeform 3"/>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ndParaRPr>
            </a:p>
          </p:txBody>
        </p:sp>
        <p:grpSp>
          <p:nvGrpSpPr>
            <p:cNvPr id="1033" name="Group 4"/>
            <p:cNvGrpSpPr>
              <a:grpSpLocks/>
            </p:cNvGrpSpPr>
            <p:nvPr userDrawn="1"/>
          </p:nvGrpSpPr>
          <p:grpSpPr bwMode="auto">
            <a:xfrm>
              <a:off x="1728" y="1409"/>
              <a:ext cx="4027" cy="2906"/>
              <a:chOff x="1728" y="1409"/>
              <a:chExt cx="4027" cy="2906"/>
            </a:xfrm>
          </p:grpSpPr>
          <p:sp>
            <p:nvSpPr>
              <p:cNvPr id="3077" name="Freeform 5"/>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Times" charset="0"/>
                </a:endParaRPr>
              </a:p>
            </p:txBody>
          </p:sp>
          <p:sp>
            <p:nvSpPr>
              <p:cNvPr id="3078" name="Freeform 6"/>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Times" charset="0"/>
                </a:endParaRPr>
              </a:p>
            </p:txBody>
          </p:sp>
          <p:sp>
            <p:nvSpPr>
              <p:cNvPr id="3079" name="Freeform 7"/>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90980"/>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Times" charset="0"/>
                </a:endParaRPr>
              </a:p>
            </p:txBody>
          </p:sp>
          <p:sp>
            <p:nvSpPr>
              <p:cNvPr id="1037"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ndParaRPr>
              </a:p>
            </p:txBody>
          </p:sp>
          <p:sp>
            <p:nvSpPr>
              <p:cNvPr id="3081" name="Freeform 9"/>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9098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Times" charset="0"/>
                </a:endParaRPr>
              </a:p>
            </p:txBody>
          </p:sp>
          <p:sp>
            <p:nvSpPr>
              <p:cNvPr id="3082" name="Freeform 10"/>
              <p:cNvSpPr>
                <a:spLocks/>
              </p:cNvSpPr>
              <p:nvPr/>
            </p:nvSpPr>
            <p:spPr bwMode="hidden">
              <a:xfrm>
                <a:off x="3231" y="1409"/>
                <a:ext cx="2296" cy="1469"/>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9098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400">
                  <a:solidFill>
                    <a:srgbClr val="FFFFFF"/>
                  </a:solidFill>
                  <a:latin typeface="Times" charset="0"/>
                </a:endParaRPr>
              </a:p>
            </p:txBody>
          </p:sp>
        </p:grpSp>
      </p:grpSp>
      <p:sp>
        <p:nvSpPr>
          <p:cNvPr id="3083" name="Rectangle 11"/>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84" name="Rectangle 12"/>
          <p:cNvSpPr>
            <a:spLocks noGrp="1" noRot="1" noChangeArrowheads="1"/>
          </p:cNvSpPr>
          <p:nvPr>
            <p:ph type="body" idx="1"/>
          </p:nvPr>
        </p:nvSpPr>
        <p:spPr bwMode="auto">
          <a:xfrm>
            <a:off x="457200" y="1600200"/>
            <a:ext cx="822960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5" name="Rectangle 13"/>
          <p:cNvSpPr>
            <a:spLocks noGrp="1" noChangeArrowheads="1"/>
          </p:cNvSpPr>
          <p:nvPr>
            <p:ph type="dt" sz="half" idx="2"/>
          </p:nvPr>
        </p:nvSpPr>
        <p:spPr bwMode="auto">
          <a:xfrm>
            <a:off x="33528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mn-lt"/>
              </a:defRPr>
            </a:lvl1pPr>
          </a:lstStyle>
          <a:p>
            <a:pPr fontAlgn="base">
              <a:spcBef>
                <a:spcPct val="0"/>
              </a:spcBef>
              <a:spcAft>
                <a:spcPct val="0"/>
              </a:spcAft>
              <a:defRPr/>
            </a:pPr>
            <a:endParaRPr lang="en-US" altLang="en-US">
              <a:solidFill>
                <a:srgbClr val="FFFFFF"/>
              </a:solidFill>
            </a:endParaRPr>
          </a:p>
        </p:txBody>
      </p:sp>
      <p:pic>
        <p:nvPicPr>
          <p:cNvPr id="1030" name="Picture 14" descr="myisu_logo12.gif                                               000270A7 MacAttack                      B746699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6324600"/>
            <a:ext cx="150653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5" descr="id_3.gif                                                       000270A7 MacAttack                      B746699A:"/>
          <p:cNvPicPr>
            <a:picLocks noChangeAspect="1" noChangeArrowheads="1"/>
          </p:cNvPicPr>
          <p:nvPr/>
        </p:nvPicPr>
        <p:blipFill>
          <a:blip r:embed="rId15">
            <a:clrChange>
              <a:clrFrom>
                <a:srgbClr val="0033CC"/>
              </a:clrFrom>
              <a:clrTo>
                <a:srgbClr val="0033CC">
                  <a:alpha val="0"/>
                </a:srgbClr>
              </a:clrTo>
            </a:clrChange>
            <a:extLst>
              <a:ext uri="{28A0092B-C50C-407E-A947-70E740481C1C}">
                <a14:useLocalDpi xmlns:a14="http://schemas.microsoft.com/office/drawing/2010/main" val="0"/>
              </a:ext>
            </a:extLst>
          </a:blip>
          <a:srcRect/>
          <a:stretch>
            <a:fillRect/>
          </a:stretch>
        </p:blipFill>
        <p:spPr bwMode="auto">
          <a:xfrm>
            <a:off x="7924800" y="6324600"/>
            <a:ext cx="120015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081211"/>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hlink"/>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hlink"/>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b="1">
          <a:solidFill>
            <a:schemeClr val="hlink"/>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b="1">
          <a:solidFill>
            <a:schemeClr val="hlink"/>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b="1">
          <a:solidFill>
            <a:schemeClr val="hlink"/>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b="1">
          <a:solidFill>
            <a:schemeClr val="hlink"/>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b="1">
          <a:solidFill>
            <a:schemeClr val="hlink"/>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b="1">
          <a:solidFill>
            <a:schemeClr val="hlink"/>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b="1">
          <a:solidFill>
            <a:schemeClr val="hlink"/>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rgbClr val="FED712"/>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20.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4.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wmf"/><Relationship Id="rId5" Type="http://schemas.openxmlformats.org/officeDocument/2006/relationships/oleObject" Target="../embeddings/oleObject3.bin"/><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microsoft.com/office/2007/relationships/hdphoto" Target="../media/hdphoto1.wdp"/><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2.wmf"/><Relationship Id="rId5" Type="http://schemas.openxmlformats.org/officeDocument/2006/relationships/oleObject" Target="../embeddings/oleObject5.bin"/><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4.wmf"/><Relationship Id="rId5" Type="http://schemas.openxmlformats.org/officeDocument/2006/relationships/oleObject" Target="../embeddings/oleObject6.bin"/><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6.wmf"/><Relationship Id="rId5" Type="http://schemas.openxmlformats.org/officeDocument/2006/relationships/oleObject" Target="../embeddings/oleObject7.bin"/><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8.wmf"/><Relationship Id="rId5" Type="http://schemas.openxmlformats.org/officeDocument/2006/relationships/oleObject" Target="../embeddings/oleObject8.bin"/><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1.jpeg"/><Relationship Id="rId5" Type="http://schemas.openxmlformats.org/officeDocument/2006/relationships/image" Target="../media/image40.wmf"/><Relationship Id="rId4" Type="http://schemas.openxmlformats.org/officeDocument/2006/relationships/oleObject" Target="../embeddings/oleObject9.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3.jpeg"/><Relationship Id="rId5" Type="http://schemas.openxmlformats.org/officeDocument/2006/relationships/image" Target="../media/image42.wmf"/><Relationship Id="rId4" Type="http://schemas.openxmlformats.org/officeDocument/2006/relationships/oleObject" Target="../embeddings/oleObject10.bin"/></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3.wdp"/></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4.wdp"/></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6.wdp"/></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7.wdp"/></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8.wdp"/></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9.wdp"/></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10.wdp"/></Relationships>
</file>

<file path=ppt/slides/_rels/slide5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Chapter 11</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	</a:t>
            </a:r>
            <a:r>
              <a:rPr lang="en-US" dirty="0"/>
              <a:t> </a:t>
            </a:r>
            <a:r>
              <a:rPr lang="en-US" dirty="0" smtClean="0"/>
              <a:t>                 </a:t>
            </a:r>
            <a:r>
              <a:rPr lang="en-US" dirty="0" smtClean="0">
                <a:effectLst>
                  <a:outerShdw blurRad="38100" dist="38100" dir="2700000" algn="tl">
                    <a:srgbClr val="000000">
                      <a:alpha val="43137"/>
                    </a:srgbClr>
                  </a:outerShdw>
                </a:effectLst>
              </a:rPr>
              <a:t>Contours</a:t>
            </a:r>
          </a:p>
          <a:p>
            <a:r>
              <a:rPr lang="en-US" i="1" dirty="0" smtClean="0">
                <a:effectLst>
                  <a:outerShdw blurRad="38100" dist="38100" dir="2700000" algn="tl">
                    <a:srgbClr val="000000">
                      <a:alpha val="43137"/>
                    </a:srgbClr>
                  </a:outerShdw>
                </a:effectLst>
              </a:rPr>
              <a:t>Contour</a:t>
            </a:r>
            <a:r>
              <a:rPr lang="en-US" dirty="0" smtClean="0">
                <a:effectLst>
                  <a:outerShdw blurRad="38100" dist="38100" dir="2700000" algn="tl">
                    <a:srgbClr val="000000">
                      <a:alpha val="43137"/>
                    </a:srgbClr>
                  </a:outerShdw>
                </a:effectLst>
              </a:rPr>
              <a:t> – a line that is drawn on a map to represent a line of constant elevation on the ground.</a:t>
            </a:r>
          </a:p>
          <a:p>
            <a:r>
              <a:rPr lang="en-US" dirty="0" smtClean="0">
                <a:effectLst>
                  <a:outerShdw blurRad="38100" dist="38100" dir="2700000" algn="tl">
                    <a:srgbClr val="000000">
                      <a:alpha val="43137"/>
                    </a:srgbClr>
                  </a:outerShdw>
                </a:effectLst>
              </a:rPr>
              <a:t>Contours on a map help the field engineer visualize the configuration of the ground.</a:t>
            </a:r>
          </a:p>
          <a:p>
            <a:r>
              <a:rPr lang="en-US" dirty="0" smtClean="0">
                <a:effectLst>
                  <a:outerShdw blurRad="38100" dist="38100" dir="2700000" algn="tl">
                    <a:srgbClr val="000000">
                      <a:alpha val="43137"/>
                    </a:srgbClr>
                  </a:outerShdw>
                </a:effectLst>
              </a:rPr>
              <a:t>The points are plotted and by connecting points of similar elevations contour lines are drawn.</a:t>
            </a:r>
          </a:p>
          <a:p>
            <a:endParaRPr lang="en-US" dirty="0"/>
          </a:p>
        </p:txBody>
      </p:sp>
    </p:spTree>
    <p:extLst>
      <p:ext uri="{BB962C8B-B14F-4D97-AF65-F5344CB8AC3E}">
        <p14:creationId xmlns:p14="http://schemas.microsoft.com/office/powerpoint/2010/main" val="160983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04950" y="304800"/>
            <a:ext cx="6134100" cy="685800"/>
          </a:xfrm>
        </p:spPr>
        <p:txBody>
          <a:bodyPr/>
          <a:lstStyle/>
          <a:p>
            <a:r>
              <a:rPr lang="en-US" altLang="en-US" sz="4000" dirty="0">
                <a:solidFill>
                  <a:srgbClr val="FFFF00"/>
                </a:solidFill>
              </a:rPr>
              <a:t>Contour Line Characteristics-cont.</a:t>
            </a:r>
          </a:p>
        </p:txBody>
      </p:sp>
      <p:sp>
        <p:nvSpPr>
          <p:cNvPr id="16387" name="Rectangle 3"/>
          <p:cNvSpPr>
            <a:spLocks noGrp="1" noChangeArrowheads="1"/>
          </p:cNvSpPr>
          <p:nvPr>
            <p:ph idx="1"/>
          </p:nvPr>
        </p:nvSpPr>
        <p:spPr>
          <a:xfrm>
            <a:off x="533400" y="1143000"/>
            <a:ext cx="8001000" cy="4495800"/>
          </a:xfrm>
        </p:spPr>
        <p:txBody>
          <a:bodyPr/>
          <a:lstStyle/>
          <a:p>
            <a:pPr marL="508000" indent="-508000">
              <a:spcBef>
                <a:spcPts val="1200"/>
              </a:spcBef>
              <a:spcAft>
                <a:spcPts val="300"/>
              </a:spcAft>
              <a:buFont typeface="Arial" pitchFamily="34" charset="0"/>
              <a:buAutoNum type="arabicPeriod" startAt="9"/>
            </a:pPr>
            <a:r>
              <a:rPr lang="en-US" altLang="en-US" sz="2400" b="1" dirty="0">
                <a:solidFill>
                  <a:srgbClr val="FF00FF"/>
                </a:solidFill>
              </a:rPr>
              <a:t>The distance between contour lines indicates the steepness of the slope.  The greater the distance between two contours the less the slope.  The opposite is also true.</a:t>
            </a:r>
          </a:p>
          <a:p>
            <a:pPr marL="508000" indent="-508000">
              <a:spcBef>
                <a:spcPts val="1200"/>
              </a:spcBef>
              <a:spcAft>
                <a:spcPts val="300"/>
              </a:spcAft>
              <a:buFont typeface="Arial" pitchFamily="34" charset="0"/>
              <a:buAutoNum type="arabicPeriod" startAt="9"/>
            </a:pPr>
            <a:r>
              <a:rPr lang="en-US" altLang="en-US" sz="2400" b="1" dirty="0">
                <a:solidFill>
                  <a:srgbClr val="800000"/>
                </a:solidFill>
              </a:rPr>
              <a:t>Contours are perpendicular to the maximum slope.</a:t>
            </a:r>
          </a:p>
          <a:p>
            <a:pPr marL="508000" indent="-508000">
              <a:spcBef>
                <a:spcPts val="1200"/>
              </a:spcBef>
              <a:spcAft>
                <a:spcPts val="300"/>
              </a:spcAft>
              <a:buFont typeface="Arial" pitchFamily="34" charset="0"/>
              <a:buAutoNum type="arabicPeriod" startAt="9"/>
            </a:pPr>
            <a:r>
              <a:rPr lang="en-US" altLang="en-US" sz="2400" b="1" dirty="0"/>
              <a:t>A different type of line should be used for contours of major elevations.  For example at 100, 50 and 10 foot intervals.  Common practice is to identify the major elevations lines, or every fifth line, with a bolder, wider, </a:t>
            </a:r>
            <a:r>
              <a:rPr lang="en-US" altLang="en-US" sz="2400" b="1" dirty="0" smtClean="0"/>
              <a:t>line (index).</a:t>
            </a:r>
            <a:endParaRPr lang="en-US" altLang="en-US" sz="2400" dirty="0"/>
          </a:p>
          <a:p>
            <a:pPr marL="508000" indent="-508000"/>
            <a:endParaRPr lang="en-US" altLang="en-US" sz="1800" dirty="0"/>
          </a:p>
        </p:txBody>
      </p:sp>
    </p:spTree>
    <p:extLst>
      <p:ext uri="{BB962C8B-B14F-4D97-AF65-F5344CB8AC3E}">
        <p14:creationId xmlns:p14="http://schemas.microsoft.com/office/powerpoint/2010/main" val="1236484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400300" y="304800"/>
            <a:ext cx="5219700" cy="685800"/>
          </a:xfrm>
        </p:spPr>
        <p:txBody>
          <a:bodyPr/>
          <a:lstStyle/>
          <a:p>
            <a:r>
              <a:rPr lang="en-US" altLang="en-US" sz="4000" dirty="0">
                <a:solidFill>
                  <a:srgbClr val="FFFF00"/>
                </a:solidFill>
              </a:rPr>
              <a:t>1. Contours are Continuous</a:t>
            </a:r>
          </a:p>
        </p:txBody>
      </p:sp>
      <p:sp>
        <p:nvSpPr>
          <p:cNvPr id="18435" name="Rectangle 3"/>
          <p:cNvSpPr>
            <a:spLocks noGrp="1" noChangeArrowheads="1"/>
          </p:cNvSpPr>
          <p:nvPr>
            <p:ph idx="1"/>
          </p:nvPr>
        </p:nvSpPr>
        <p:spPr>
          <a:xfrm>
            <a:off x="762000" y="1143000"/>
            <a:ext cx="4038600" cy="4191000"/>
          </a:xfrm>
        </p:spPr>
        <p:txBody>
          <a:bodyPr/>
          <a:lstStyle/>
          <a:p>
            <a:r>
              <a:rPr lang="en-US" altLang="en-US" sz="2400" b="1" dirty="0"/>
              <a:t>Some contour lines may close within the map, but others will not.  </a:t>
            </a:r>
          </a:p>
          <a:p>
            <a:r>
              <a:rPr lang="en-US" altLang="en-US" sz="2400" b="1" dirty="0"/>
              <a:t>In this case, they will start at a boundary line and end at a boundary line.</a:t>
            </a:r>
          </a:p>
          <a:p>
            <a:r>
              <a:rPr lang="en-US" altLang="en-US" sz="2400" b="1" dirty="0"/>
              <a:t>Contours must either close or extend from boundary to boundary.</a:t>
            </a:r>
          </a:p>
        </p:txBody>
      </p:sp>
      <p:pic>
        <p:nvPicPr>
          <p:cNvPr id="18436" name="Picture 4" descr="Contou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676400"/>
            <a:ext cx="3949700" cy="373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462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85950" y="304800"/>
            <a:ext cx="5372100" cy="685800"/>
          </a:xfrm>
        </p:spPr>
        <p:txBody>
          <a:bodyPr/>
          <a:lstStyle/>
          <a:p>
            <a:r>
              <a:rPr lang="en-US" altLang="en-US" sz="4000" dirty="0">
                <a:solidFill>
                  <a:srgbClr val="FFFF00"/>
                </a:solidFill>
              </a:rPr>
              <a:t>1.  Continuous Contours-cont.</a:t>
            </a:r>
          </a:p>
        </p:txBody>
      </p:sp>
      <p:sp>
        <p:nvSpPr>
          <p:cNvPr id="20483" name="Rectangle 3"/>
          <p:cNvSpPr>
            <a:spLocks noGrp="1" noChangeArrowheads="1"/>
          </p:cNvSpPr>
          <p:nvPr>
            <p:ph idx="1"/>
          </p:nvPr>
        </p:nvSpPr>
        <p:spPr>
          <a:xfrm>
            <a:off x="228600" y="1759424"/>
            <a:ext cx="5562600" cy="1752600"/>
          </a:xfrm>
        </p:spPr>
        <p:txBody>
          <a:bodyPr/>
          <a:lstStyle/>
          <a:p>
            <a:pPr>
              <a:buFont typeface="Times" pitchFamily="48" charset="0"/>
              <a:buChar char="•"/>
            </a:pPr>
            <a:r>
              <a:rPr lang="en-US" altLang="en-US" sz="2400" dirty="0"/>
              <a:t>No  </a:t>
            </a:r>
          </a:p>
          <a:p>
            <a:pPr>
              <a:buFont typeface="Times" pitchFamily="48" charset="0"/>
              <a:buChar char="•"/>
            </a:pPr>
            <a:r>
              <a:rPr lang="en-US" altLang="en-US" sz="2400" dirty="0"/>
              <a:t>Contour 1040 is very unlikely</a:t>
            </a:r>
          </a:p>
          <a:p>
            <a:pPr>
              <a:buFont typeface="Times" pitchFamily="48" charset="0"/>
              <a:buChar char="•"/>
            </a:pPr>
            <a:r>
              <a:rPr lang="en-US" altLang="en-US" sz="2400" dirty="0"/>
              <a:t>This would only occur if there were a long vertical wall.</a:t>
            </a:r>
          </a:p>
        </p:txBody>
      </p:sp>
      <p:pic>
        <p:nvPicPr>
          <p:cNvPr id="20484" name="Picture 4" descr="Countor2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124200"/>
            <a:ext cx="4598988" cy="3081338"/>
          </a:xfrm>
          <a:prstGeom prst="rect">
            <a:avLst/>
          </a:prstGeom>
          <a:noFill/>
          <a:extLst>
            <a:ext uri="{909E8E84-426E-40DD-AFC4-6F175D3DCCD1}">
              <a14:hiddenFill xmlns:a14="http://schemas.microsoft.com/office/drawing/2010/main">
                <a:solidFill>
                  <a:srgbClr val="FFFFFF"/>
                </a:solidFill>
              </a14:hiddenFill>
            </a:ext>
          </a:extLst>
        </p:spPr>
      </p:pic>
      <p:sp>
        <p:nvSpPr>
          <p:cNvPr id="20485" name="Rectangle 5"/>
          <p:cNvSpPr>
            <a:spLocks noChangeArrowheads="1"/>
          </p:cNvSpPr>
          <p:nvPr/>
        </p:nvSpPr>
        <p:spPr bwMode="auto">
          <a:xfrm>
            <a:off x="519752" y="1237397"/>
            <a:ext cx="3810000" cy="533400"/>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2000">
                <a:solidFill>
                  <a:schemeClr val="tx1"/>
                </a:solidFill>
                <a:latin typeface="Arial" pitchFamily="34" charset="0"/>
                <a:ea typeface="ＭＳ Ｐゴシック" pitchFamily="34" charset="-128"/>
              </a:defRPr>
            </a:lvl1pPr>
            <a:lvl2pPr marL="742950" indent="-285750">
              <a:spcBef>
                <a:spcPct val="20000"/>
              </a:spcBef>
              <a:buChar char="–"/>
              <a:defRPr>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fontAlgn="base">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fontAlgn="base">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fontAlgn="base">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fontAlgn="base">
              <a:spcBef>
                <a:spcPct val="20000"/>
              </a:spcBef>
              <a:spcAft>
                <a:spcPct val="0"/>
              </a:spcAft>
              <a:buChar char="»"/>
              <a:defRPr sz="2000">
                <a:solidFill>
                  <a:schemeClr val="tx1"/>
                </a:solidFill>
                <a:latin typeface="Arial" pitchFamily="34" charset="0"/>
                <a:ea typeface="ＭＳ Ｐゴシック" pitchFamily="34" charset="-128"/>
              </a:defRPr>
            </a:lvl9pPr>
          </a:lstStyle>
          <a:p>
            <a:pPr fontAlgn="base">
              <a:lnSpc>
                <a:spcPct val="90000"/>
              </a:lnSpc>
              <a:spcAft>
                <a:spcPct val="0"/>
              </a:spcAft>
              <a:buFontTx/>
              <a:buNone/>
            </a:pPr>
            <a:r>
              <a:rPr lang="en-US" altLang="en-US" sz="2400" dirty="0" smtClean="0"/>
              <a:t>Is the topo map correct?</a:t>
            </a:r>
          </a:p>
        </p:txBody>
      </p:sp>
    </p:spTree>
    <p:extLst>
      <p:ext uri="{BB962C8B-B14F-4D97-AF65-F5344CB8AC3E}">
        <p14:creationId xmlns:p14="http://schemas.microsoft.com/office/powerpoint/2010/main" val="1500860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bg/>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nimBg="1"/>
      <p:bldP spid="204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457200" y="762000"/>
            <a:ext cx="35814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fontAlgn="base" hangingPunct="1">
              <a:spcBef>
                <a:spcPct val="50000"/>
              </a:spcBef>
              <a:spcAft>
                <a:spcPct val="0"/>
              </a:spcAft>
            </a:pPr>
            <a:r>
              <a:rPr lang="en-US" altLang="en-US" sz="3200" dirty="0" smtClean="0">
                <a:solidFill>
                  <a:srgbClr val="000099"/>
                </a:solidFill>
                <a:latin typeface="Times New Roman" pitchFamily="18" charset="0"/>
              </a:rPr>
              <a:t>x) </a:t>
            </a:r>
            <a:r>
              <a:rPr lang="en-US" altLang="en-US" sz="3200" dirty="0" smtClean="0">
                <a:solidFill>
                  <a:srgbClr val="FFFFFF"/>
                </a:solidFill>
                <a:latin typeface="+mn-lt"/>
              </a:rPr>
              <a:t>Contour lines never run into one another except in the case of </a:t>
            </a:r>
            <a:r>
              <a:rPr lang="en-US" altLang="en-US" sz="3200" dirty="0" smtClean="0">
                <a:solidFill>
                  <a:srgbClr val="FF0000"/>
                </a:solidFill>
                <a:latin typeface="+mn-lt"/>
              </a:rPr>
              <a:t>a</a:t>
            </a:r>
            <a:r>
              <a:rPr lang="en-US" altLang="en-US" sz="3200" dirty="0" smtClean="0">
                <a:solidFill>
                  <a:srgbClr val="000099"/>
                </a:solidFill>
                <a:latin typeface="+mn-lt"/>
              </a:rPr>
              <a:t> </a:t>
            </a:r>
            <a:r>
              <a:rPr lang="en-US" altLang="en-US" sz="3200" dirty="0" smtClean="0">
                <a:solidFill>
                  <a:srgbClr val="FF0000"/>
                </a:solidFill>
                <a:latin typeface="+mn-lt"/>
              </a:rPr>
              <a:t>vertical cliff. </a:t>
            </a:r>
            <a:r>
              <a:rPr lang="en-US" altLang="en-US" sz="3200" dirty="0" smtClean="0">
                <a:solidFill>
                  <a:srgbClr val="FFFFFF"/>
                </a:solidFill>
                <a:latin typeface="+mn-lt"/>
              </a:rPr>
              <a:t>In this case ,several contours coincide and the horizontal equivalent becomes zero. </a:t>
            </a:r>
            <a:endParaRPr lang="en-US" altLang="en-US" sz="3200" b="0" dirty="0" smtClean="0">
              <a:solidFill>
                <a:srgbClr val="FFFFFF"/>
              </a:solidFill>
              <a:latin typeface="+mn-lt"/>
            </a:endParaRPr>
          </a:p>
        </p:txBody>
      </p:sp>
      <p:sp>
        <p:nvSpPr>
          <p:cNvPr id="21507" name="Text Box 5"/>
          <p:cNvSpPr txBox="1">
            <a:spLocks noChangeArrowheads="1"/>
          </p:cNvSpPr>
          <p:nvPr/>
        </p:nvSpPr>
        <p:spPr bwMode="auto">
          <a:xfrm>
            <a:off x="533400" y="152400"/>
            <a:ext cx="815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r>
              <a:rPr lang="en-US" altLang="en-US" sz="3200" u="sng" dirty="0" smtClean="0">
                <a:solidFill>
                  <a:srgbClr val="FF0000"/>
                </a:solidFill>
                <a:effectLst>
                  <a:outerShdw blurRad="38100" dist="38100" dir="2700000" algn="tl">
                    <a:srgbClr val="000000">
                      <a:alpha val="43137"/>
                    </a:srgbClr>
                  </a:outerShdw>
                </a:effectLst>
                <a:latin typeface="Times New Roman" pitchFamily="18" charset="0"/>
              </a:rPr>
              <a:t>CHARACTERISTICS OF CONTOURS</a:t>
            </a:r>
          </a:p>
        </p:txBody>
      </p:sp>
      <p:sp>
        <p:nvSpPr>
          <p:cNvPr id="21508" name="Line 6"/>
          <p:cNvSpPr>
            <a:spLocks noChangeShapeType="1"/>
          </p:cNvSpPr>
          <p:nvPr/>
        </p:nvSpPr>
        <p:spPr bwMode="auto">
          <a:xfrm>
            <a:off x="5257800" y="914400"/>
            <a:ext cx="0" cy="2590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1509" name="Line 7"/>
          <p:cNvSpPr>
            <a:spLocks noChangeShapeType="1"/>
          </p:cNvSpPr>
          <p:nvPr/>
        </p:nvSpPr>
        <p:spPr bwMode="auto">
          <a:xfrm>
            <a:off x="5257800" y="3505200"/>
            <a:ext cx="3886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1510" name="Line 8"/>
          <p:cNvSpPr>
            <a:spLocks noChangeShapeType="1"/>
          </p:cNvSpPr>
          <p:nvPr/>
        </p:nvSpPr>
        <p:spPr bwMode="auto">
          <a:xfrm>
            <a:off x="5257800" y="2971800"/>
            <a:ext cx="31242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1511" name="Line 9"/>
          <p:cNvSpPr>
            <a:spLocks noChangeShapeType="1"/>
          </p:cNvSpPr>
          <p:nvPr/>
        </p:nvSpPr>
        <p:spPr bwMode="auto">
          <a:xfrm>
            <a:off x="5257800" y="1905000"/>
            <a:ext cx="31242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1512" name="Line 10"/>
          <p:cNvSpPr>
            <a:spLocks noChangeShapeType="1"/>
          </p:cNvSpPr>
          <p:nvPr/>
        </p:nvSpPr>
        <p:spPr bwMode="auto">
          <a:xfrm>
            <a:off x="5257800" y="2438400"/>
            <a:ext cx="31242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1513" name="Line 13"/>
          <p:cNvSpPr>
            <a:spLocks noChangeShapeType="1"/>
          </p:cNvSpPr>
          <p:nvPr/>
        </p:nvSpPr>
        <p:spPr bwMode="auto">
          <a:xfrm>
            <a:off x="6705600" y="3505200"/>
            <a:ext cx="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1514" name="Line 22"/>
          <p:cNvSpPr>
            <a:spLocks noChangeShapeType="1"/>
          </p:cNvSpPr>
          <p:nvPr/>
        </p:nvSpPr>
        <p:spPr bwMode="auto">
          <a:xfrm>
            <a:off x="6705600" y="38862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1515" name="Oval 26"/>
          <p:cNvSpPr>
            <a:spLocks noChangeArrowheads="1"/>
          </p:cNvSpPr>
          <p:nvPr/>
        </p:nvSpPr>
        <p:spPr bwMode="auto">
          <a:xfrm>
            <a:off x="6019800" y="3810000"/>
            <a:ext cx="3124200" cy="1981200"/>
          </a:xfrm>
          <a:prstGeom prst="ellipse">
            <a:avLst/>
          </a:prstGeom>
          <a:solidFill>
            <a:schemeClr val="bg1"/>
          </a:solidFill>
          <a:ln w="28575">
            <a:solidFill>
              <a:srgbClr val="008000"/>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21516" name="Oval 27"/>
          <p:cNvSpPr>
            <a:spLocks noChangeArrowheads="1"/>
          </p:cNvSpPr>
          <p:nvPr/>
        </p:nvSpPr>
        <p:spPr bwMode="auto">
          <a:xfrm>
            <a:off x="6248400" y="4038600"/>
            <a:ext cx="2133600" cy="1524000"/>
          </a:xfrm>
          <a:prstGeom prst="ellipse">
            <a:avLst/>
          </a:prstGeom>
          <a:solidFill>
            <a:schemeClr val="bg1"/>
          </a:solidFill>
          <a:ln w="28575">
            <a:solidFill>
              <a:srgbClr val="008000"/>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21517" name="Oval 28"/>
          <p:cNvSpPr>
            <a:spLocks noChangeArrowheads="1"/>
          </p:cNvSpPr>
          <p:nvPr/>
        </p:nvSpPr>
        <p:spPr bwMode="auto">
          <a:xfrm>
            <a:off x="6477000" y="4191000"/>
            <a:ext cx="1905000" cy="1143000"/>
          </a:xfrm>
          <a:prstGeom prst="ellipse">
            <a:avLst/>
          </a:prstGeom>
          <a:solidFill>
            <a:schemeClr val="bg1"/>
          </a:solidFill>
          <a:ln w="28575">
            <a:solidFill>
              <a:srgbClr val="008000"/>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21518" name="Oval 29"/>
          <p:cNvSpPr>
            <a:spLocks noChangeArrowheads="1"/>
          </p:cNvSpPr>
          <p:nvPr/>
        </p:nvSpPr>
        <p:spPr bwMode="auto">
          <a:xfrm>
            <a:off x="7239000" y="4648200"/>
            <a:ext cx="762000" cy="304800"/>
          </a:xfrm>
          <a:prstGeom prst="ellipse">
            <a:avLst/>
          </a:prstGeom>
          <a:solidFill>
            <a:schemeClr val="bg1"/>
          </a:solidFill>
          <a:ln w="9525">
            <a:solidFill>
              <a:schemeClr val="tx1"/>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21519" name="Text Box 38"/>
          <p:cNvSpPr txBox="1">
            <a:spLocks noChangeArrowheads="1"/>
          </p:cNvSpPr>
          <p:nvPr/>
        </p:nvSpPr>
        <p:spPr bwMode="auto">
          <a:xfrm>
            <a:off x="6553200" y="472440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sz="1200" dirty="0" smtClean="0">
                <a:solidFill>
                  <a:srgbClr val="000000"/>
                </a:solidFill>
                <a:effectLst>
                  <a:outerShdw blurRad="38100" dist="38100" dir="2700000" algn="tl">
                    <a:srgbClr val="000000">
                      <a:alpha val="43137"/>
                    </a:srgbClr>
                  </a:outerShdw>
                </a:effectLst>
              </a:rPr>
              <a:t>40</a:t>
            </a:r>
          </a:p>
        </p:txBody>
      </p:sp>
      <p:sp>
        <p:nvSpPr>
          <p:cNvPr id="21520" name="Text Box 39"/>
          <p:cNvSpPr txBox="1">
            <a:spLocks noChangeArrowheads="1"/>
          </p:cNvSpPr>
          <p:nvPr/>
        </p:nvSpPr>
        <p:spPr bwMode="auto">
          <a:xfrm>
            <a:off x="6248400" y="47244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sz="1200" smtClean="0">
                <a:solidFill>
                  <a:srgbClr val="000000"/>
                </a:solidFill>
              </a:rPr>
              <a:t>30</a:t>
            </a:r>
          </a:p>
        </p:txBody>
      </p:sp>
      <p:sp>
        <p:nvSpPr>
          <p:cNvPr id="21521" name="Text Box 40"/>
          <p:cNvSpPr txBox="1">
            <a:spLocks noChangeArrowheads="1"/>
          </p:cNvSpPr>
          <p:nvPr/>
        </p:nvSpPr>
        <p:spPr bwMode="auto">
          <a:xfrm>
            <a:off x="6019800" y="472440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sz="1200" smtClean="0">
                <a:solidFill>
                  <a:srgbClr val="000000"/>
                </a:solidFill>
              </a:rPr>
              <a:t>20</a:t>
            </a:r>
          </a:p>
        </p:txBody>
      </p:sp>
      <p:sp>
        <p:nvSpPr>
          <p:cNvPr id="21522" name="Text Box 41"/>
          <p:cNvSpPr txBox="1">
            <a:spLocks noChangeArrowheads="1"/>
          </p:cNvSpPr>
          <p:nvPr/>
        </p:nvSpPr>
        <p:spPr bwMode="auto">
          <a:xfrm>
            <a:off x="6934200" y="46482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sz="1200" smtClean="0">
                <a:solidFill>
                  <a:srgbClr val="000000"/>
                </a:solidFill>
              </a:rPr>
              <a:t> 50</a:t>
            </a:r>
          </a:p>
        </p:txBody>
      </p:sp>
      <p:sp>
        <p:nvSpPr>
          <p:cNvPr id="21523" name="Text Box 42"/>
          <p:cNvSpPr txBox="1">
            <a:spLocks noChangeArrowheads="1"/>
          </p:cNvSpPr>
          <p:nvPr/>
        </p:nvSpPr>
        <p:spPr bwMode="auto">
          <a:xfrm>
            <a:off x="5715000" y="58674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dirty="0" smtClean="0">
                <a:solidFill>
                  <a:srgbClr val="FF0000"/>
                </a:solidFill>
                <a:effectLst>
                  <a:outerShdw blurRad="38100" dist="38100" dir="2700000" algn="tl">
                    <a:srgbClr val="000000">
                      <a:alpha val="43137"/>
                    </a:srgbClr>
                  </a:outerShdw>
                </a:effectLst>
              </a:rPr>
              <a:t>VERTICAL CLIFF</a:t>
            </a:r>
          </a:p>
        </p:txBody>
      </p:sp>
      <p:sp>
        <p:nvSpPr>
          <p:cNvPr id="21524" name="Text Box 43"/>
          <p:cNvSpPr txBox="1">
            <a:spLocks noChangeArrowheads="1"/>
          </p:cNvSpPr>
          <p:nvPr/>
        </p:nvSpPr>
        <p:spPr bwMode="auto">
          <a:xfrm>
            <a:off x="4800600" y="32766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dirty="0" smtClean="0">
                <a:solidFill>
                  <a:srgbClr val="000000"/>
                </a:solidFill>
                <a:effectLst>
                  <a:outerShdw blurRad="38100" dist="38100" dir="2700000" algn="tl">
                    <a:srgbClr val="000000">
                      <a:alpha val="43137"/>
                    </a:srgbClr>
                  </a:outerShdw>
                </a:effectLst>
              </a:rPr>
              <a:t>10</a:t>
            </a:r>
          </a:p>
        </p:txBody>
      </p:sp>
      <p:sp>
        <p:nvSpPr>
          <p:cNvPr id="21525" name="Text Box 44"/>
          <p:cNvSpPr txBox="1">
            <a:spLocks noChangeArrowheads="1"/>
          </p:cNvSpPr>
          <p:nvPr/>
        </p:nvSpPr>
        <p:spPr bwMode="auto">
          <a:xfrm>
            <a:off x="4800600" y="28194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dirty="0" smtClean="0">
                <a:solidFill>
                  <a:srgbClr val="000000"/>
                </a:solidFill>
                <a:effectLst>
                  <a:outerShdw blurRad="38100" dist="38100" dir="2700000" algn="tl">
                    <a:srgbClr val="000000">
                      <a:alpha val="43137"/>
                    </a:srgbClr>
                  </a:outerShdw>
                </a:effectLst>
              </a:rPr>
              <a:t>20</a:t>
            </a:r>
          </a:p>
        </p:txBody>
      </p:sp>
      <p:sp>
        <p:nvSpPr>
          <p:cNvPr id="21526" name="Text Box 45"/>
          <p:cNvSpPr txBox="1">
            <a:spLocks noChangeArrowheads="1"/>
          </p:cNvSpPr>
          <p:nvPr/>
        </p:nvSpPr>
        <p:spPr bwMode="auto">
          <a:xfrm>
            <a:off x="4800600" y="22098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dirty="0" smtClean="0">
                <a:solidFill>
                  <a:srgbClr val="000000"/>
                </a:solidFill>
                <a:effectLst>
                  <a:outerShdw blurRad="38100" dist="38100" dir="2700000" algn="tl">
                    <a:srgbClr val="000000">
                      <a:alpha val="43137"/>
                    </a:srgbClr>
                  </a:outerShdw>
                </a:effectLst>
              </a:rPr>
              <a:t>30</a:t>
            </a:r>
          </a:p>
        </p:txBody>
      </p:sp>
      <p:sp>
        <p:nvSpPr>
          <p:cNvPr id="21527" name="Text Box 46"/>
          <p:cNvSpPr txBox="1">
            <a:spLocks noChangeArrowheads="1"/>
          </p:cNvSpPr>
          <p:nvPr/>
        </p:nvSpPr>
        <p:spPr bwMode="auto">
          <a:xfrm>
            <a:off x="4800600" y="16764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dirty="0" smtClean="0">
                <a:solidFill>
                  <a:srgbClr val="000000"/>
                </a:solidFill>
                <a:effectLst>
                  <a:outerShdw blurRad="38100" dist="38100" dir="2700000" algn="tl">
                    <a:srgbClr val="000000">
                      <a:alpha val="43137"/>
                    </a:srgbClr>
                  </a:outerShdw>
                </a:effectLst>
              </a:rPr>
              <a:t>40</a:t>
            </a:r>
          </a:p>
        </p:txBody>
      </p:sp>
      <p:sp>
        <p:nvSpPr>
          <p:cNvPr id="21528" name="Line 47"/>
          <p:cNvSpPr>
            <a:spLocks noChangeShapeType="1"/>
          </p:cNvSpPr>
          <p:nvPr/>
        </p:nvSpPr>
        <p:spPr bwMode="auto">
          <a:xfrm>
            <a:off x="5257800" y="1371600"/>
            <a:ext cx="28956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1529" name="Line 49"/>
          <p:cNvSpPr>
            <a:spLocks noChangeShapeType="1"/>
          </p:cNvSpPr>
          <p:nvPr/>
        </p:nvSpPr>
        <p:spPr bwMode="auto">
          <a:xfrm flipV="1">
            <a:off x="6019800" y="1371600"/>
            <a:ext cx="0" cy="33528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1530" name="Line 50"/>
          <p:cNvSpPr>
            <a:spLocks noChangeShapeType="1"/>
          </p:cNvSpPr>
          <p:nvPr/>
        </p:nvSpPr>
        <p:spPr bwMode="auto">
          <a:xfrm flipV="1">
            <a:off x="9144000" y="3505200"/>
            <a:ext cx="0" cy="12192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1531" name="Line 51"/>
          <p:cNvSpPr>
            <a:spLocks noChangeShapeType="1"/>
          </p:cNvSpPr>
          <p:nvPr/>
        </p:nvSpPr>
        <p:spPr bwMode="auto">
          <a:xfrm flipV="1">
            <a:off x="8382000" y="1905000"/>
            <a:ext cx="0" cy="106680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1532" name="Line 52"/>
          <p:cNvSpPr>
            <a:spLocks noChangeShapeType="1"/>
          </p:cNvSpPr>
          <p:nvPr/>
        </p:nvSpPr>
        <p:spPr bwMode="auto">
          <a:xfrm flipV="1">
            <a:off x="8153400" y="1371600"/>
            <a:ext cx="0" cy="34290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1533" name="Line 53"/>
          <p:cNvSpPr>
            <a:spLocks noChangeShapeType="1"/>
          </p:cNvSpPr>
          <p:nvPr/>
        </p:nvSpPr>
        <p:spPr bwMode="auto">
          <a:xfrm>
            <a:off x="6248400" y="1371600"/>
            <a:ext cx="0" cy="33528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1534" name="Line 54"/>
          <p:cNvSpPr>
            <a:spLocks noChangeShapeType="1"/>
          </p:cNvSpPr>
          <p:nvPr/>
        </p:nvSpPr>
        <p:spPr bwMode="auto">
          <a:xfrm>
            <a:off x="6477000" y="1371600"/>
            <a:ext cx="0" cy="33528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1535" name="Line 55"/>
          <p:cNvSpPr>
            <a:spLocks noChangeShapeType="1"/>
          </p:cNvSpPr>
          <p:nvPr/>
        </p:nvSpPr>
        <p:spPr bwMode="auto">
          <a:xfrm>
            <a:off x="6781800" y="1371600"/>
            <a:ext cx="0" cy="33528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1536" name="Oval 56"/>
          <p:cNvSpPr>
            <a:spLocks noChangeArrowheads="1"/>
          </p:cNvSpPr>
          <p:nvPr/>
        </p:nvSpPr>
        <p:spPr bwMode="auto">
          <a:xfrm>
            <a:off x="6781800" y="4267200"/>
            <a:ext cx="1600200" cy="914400"/>
          </a:xfrm>
          <a:prstGeom prst="ellipse">
            <a:avLst/>
          </a:prstGeom>
          <a:solidFill>
            <a:schemeClr val="bg1"/>
          </a:solidFill>
          <a:ln w="28575">
            <a:solidFill>
              <a:srgbClr val="008000"/>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21537" name="Oval 57"/>
          <p:cNvSpPr>
            <a:spLocks noChangeArrowheads="1"/>
          </p:cNvSpPr>
          <p:nvPr/>
        </p:nvSpPr>
        <p:spPr bwMode="auto">
          <a:xfrm>
            <a:off x="7620000" y="4648200"/>
            <a:ext cx="533400" cy="228600"/>
          </a:xfrm>
          <a:prstGeom prst="ellipse">
            <a:avLst/>
          </a:prstGeom>
          <a:solidFill>
            <a:schemeClr val="bg1"/>
          </a:solidFill>
          <a:ln w="28575">
            <a:solidFill>
              <a:srgbClr val="008000"/>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fontAlgn="base" hangingPunct="1">
              <a:spcBef>
                <a:spcPct val="0"/>
              </a:spcBef>
              <a:spcAft>
                <a:spcPct val="0"/>
              </a:spcAft>
            </a:pPr>
            <a:endParaRPr lang="en-US" altLang="en-US" smtClean="0">
              <a:solidFill>
                <a:srgbClr val="000000"/>
              </a:solidFill>
            </a:endParaRPr>
          </a:p>
        </p:txBody>
      </p:sp>
      <p:sp>
        <p:nvSpPr>
          <p:cNvPr id="21538" name="Line 58"/>
          <p:cNvSpPr>
            <a:spLocks noChangeShapeType="1"/>
          </p:cNvSpPr>
          <p:nvPr/>
        </p:nvSpPr>
        <p:spPr bwMode="auto">
          <a:xfrm flipV="1">
            <a:off x="7620000" y="1371600"/>
            <a:ext cx="0" cy="33528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1539" name="Line 59"/>
          <p:cNvSpPr>
            <a:spLocks noChangeShapeType="1"/>
          </p:cNvSpPr>
          <p:nvPr/>
        </p:nvSpPr>
        <p:spPr bwMode="auto">
          <a:xfrm flipV="1">
            <a:off x="7162800" y="1371600"/>
            <a:ext cx="0" cy="33528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1540" name="Freeform 61"/>
          <p:cNvSpPr>
            <a:spLocks/>
          </p:cNvSpPr>
          <p:nvPr/>
        </p:nvSpPr>
        <p:spPr bwMode="auto">
          <a:xfrm>
            <a:off x="7543800" y="1147763"/>
            <a:ext cx="635000" cy="223837"/>
          </a:xfrm>
          <a:custGeom>
            <a:avLst/>
            <a:gdLst>
              <a:gd name="T0" fmla="*/ 0 w 352"/>
              <a:gd name="T1" fmla="*/ 2147483647 h 141"/>
              <a:gd name="T2" fmla="*/ 2147483647 w 352"/>
              <a:gd name="T3" fmla="*/ 2147483647 h 141"/>
              <a:gd name="T4" fmla="*/ 2147483647 w 352"/>
              <a:gd name="T5" fmla="*/ 2147483647 h 141"/>
              <a:gd name="T6" fmla="*/ 2147483647 w 352"/>
              <a:gd name="T7" fmla="*/ 2147483647 h 141"/>
              <a:gd name="T8" fmla="*/ 2147483647 w 352"/>
              <a:gd name="T9" fmla="*/ 2147483647 h 141"/>
              <a:gd name="T10" fmla="*/ 2147483647 w 352"/>
              <a:gd name="T11" fmla="*/ 2147483647 h 141"/>
              <a:gd name="T12" fmla="*/ 2147483647 w 352"/>
              <a:gd name="T13" fmla="*/ 2147483647 h 141"/>
              <a:gd name="T14" fmla="*/ 0 60000 65536"/>
              <a:gd name="T15" fmla="*/ 0 60000 65536"/>
              <a:gd name="T16" fmla="*/ 0 60000 65536"/>
              <a:gd name="T17" fmla="*/ 0 60000 65536"/>
              <a:gd name="T18" fmla="*/ 0 60000 65536"/>
              <a:gd name="T19" fmla="*/ 0 60000 65536"/>
              <a:gd name="T20" fmla="*/ 0 60000 65536"/>
              <a:gd name="T21" fmla="*/ 0 w 352"/>
              <a:gd name="T22" fmla="*/ 0 h 141"/>
              <a:gd name="T23" fmla="*/ 352 w 352"/>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2" h="141">
                <a:moveTo>
                  <a:pt x="0" y="109"/>
                </a:moveTo>
                <a:cubicBezTo>
                  <a:pt x="3" y="85"/>
                  <a:pt x="0" y="60"/>
                  <a:pt x="8" y="37"/>
                </a:cubicBezTo>
                <a:cubicBezTo>
                  <a:pt x="17" y="12"/>
                  <a:pt x="80" y="5"/>
                  <a:pt x="80" y="5"/>
                </a:cubicBezTo>
                <a:cubicBezTo>
                  <a:pt x="217" y="14"/>
                  <a:pt x="162" y="0"/>
                  <a:pt x="248" y="29"/>
                </a:cubicBezTo>
                <a:cubicBezTo>
                  <a:pt x="257" y="32"/>
                  <a:pt x="263" y="41"/>
                  <a:pt x="272" y="45"/>
                </a:cubicBezTo>
                <a:cubicBezTo>
                  <a:pt x="287" y="52"/>
                  <a:pt x="320" y="61"/>
                  <a:pt x="320" y="61"/>
                </a:cubicBezTo>
                <a:cubicBezTo>
                  <a:pt x="328" y="84"/>
                  <a:pt x="333" y="122"/>
                  <a:pt x="352" y="141"/>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21541" name="Freeform 62"/>
          <p:cNvSpPr>
            <a:spLocks/>
          </p:cNvSpPr>
          <p:nvPr/>
        </p:nvSpPr>
        <p:spPr bwMode="auto">
          <a:xfrm>
            <a:off x="8156575" y="1354138"/>
            <a:ext cx="250825" cy="563562"/>
          </a:xfrm>
          <a:custGeom>
            <a:avLst/>
            <a:gdLst>
              <a:gd name="T0" fmla="*/ 2147483647 w 158"/>
              <a:gd name="T1" fmla="*/ 2147483647 h 355"/>
              <a:gd name="T2" fmla="*/ 2147483647 w 158"/>
              <a:gd name="T3" fmla="*/ 2147483647 h 355"/>
              <a:gd name="T4" fmla="*/ 2147483647 w 158"/>
              <a:gd name="T5" fmla="*/ 2147483647 h 355"/>
              <a:gd name="T6" fmla="*/ 2147483647 w 158"/>
              <a:gd name="T7" fmla="*/ 2147483647 h 355"/>
              <a:gd name="T8" fmla="*/ 2147483647 w 158"/>
              <a:gd name="T9" fmla="*/ 2147483647 h 355"/>
              <a:gd name="T10" fmla="*/ 0 60000 65536"/>
              <a:gd name="T11" fmla="*/ 0 60000 65536"/>
              <a:gd name="T12" fmla="*/ 0 60000 65536"/>
              <a:gd name="T13" fmla="*/ 0 60000 65536"/>
              <a:gd name="T14" fmla="*/ 0 60000 65536"/>
              <a:gd name="T15" fmla="*/ 0 w 158"/>
              <a:gd name="T16" fmla="*/ 0 h 355"/>
              <a:gd name="T17" fmla="*/ 158 w 158"/>
              <a:gd name="T18" fmla="*/ 355 h 355"/>
            </a:gdLst>
            <a:ahLst/>
            <a:cxnLst>
              <a:cxn ang="T10">
                <a:pos x="T0" y="T1"/>
              </a:cxn>
              <a:cxn ang="T11">
                <a:pos x="T2" y="T3"/>
              </a:cxn>
              <a:cxn ang="T12">
                <a:pos x="T4" y="T5"/>
              </a:cxn>
              <a:cxn ang="T13">
                <a:pos x="T6" y="T7"/>
              </a:cxn>
              <a:cxn ang="T14">
                <a:pos x="T8" y="T9"/>
              </a:cxn>
            </a:cxnLst>
            <a:rect l="T15" t="T16" r="T17" b="T18"/>
            <a:pathLst>
              <a:path w="158" h="355">
                <a:moveTo>
                  <a:pt x="6" y="3"/>
                </a:moveTo>
                <a:cubicBezTo>
                  <a:pt x="25" y="98"/>
                  <a:pt x="0" y="0"/>
                  <a:pt x="30" y="67"/>
                </a:cubicBezTo>
                <a:cubicBezTo>
                  <a:pt x="55" y="124"/>
                  <a:pt x="57" y="220"/>
                  <a:pt x="126" y="243"/>
                </a:cubicBezTo>
                <a:cubicBezTo>
                  <a:pt x="135" y="269"/>
                  <a:pt x="142" y="296"/>
                  <a:pt x="150" y="323"/>
                </a:cubicBezTo>
                <a:cubicBezTo>
                  <a:pt x="153" y="334"/>
                  <a:pt x="158" y="355"/>
                  <a:pt x="158" y="355"/>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21542" name="Freeform 63"/>
          <p:cNvSpPr>
            <a:spLocks/>
          </p:cNvSpPr>
          <p:nvPr/>
        </p:nvSpPr>
        <p:spPr bwMode="auto">
          <a:xfrm>
            <a:off x="8382000" y="2959100"/>
            <a:ext cx="762000" cy="571500"/>
          </a:xfrm>
          <a:custGeom>
            <a:avLst/>
            <a:gdLst>
              <a:gd name="T0" fmla="*/ 0 w 480"/>
              <a:gd name="T1" fmla="*/ 0 h 360"/>
              <a:gd name="T2" fmla="*/ 2147483647 w 480"/>
              <a:gd name="T3" fmla="*/ 2147483647 h 360"/>
              <a:gd name="T4" fmla="*/ 2147483647 w 480"/>
              <a:gd name="T5" fmla="*/ 2147483647 h 360"/>
              <a:gd name="T6" fmla="*/ 2147483647 w 480"/>
              <a:gd name="T7" fmla="*/ 2147483647 h 360"/>
              <a:gd name="T8" fmla="*/ 2147483647 w 480"/>
              <a:gd name="T9" fmla="*/ 2147483647 h 360"/>
              <a:gd name="T10" fmla="*/ 2147483647 w 480"/>
              <a:gd name="T11" fmla="*/ 2147483647 h 360"/>
              <a:gd name="T12" fmla="*/ 2147483647 w 480"/>
              <a:gd name="T13" fmla="*/ 2147483647 h 360"/>
              <a:gd name="T14" fmla="*/ 0 60000 65536"/>
              <a:gd name="T15" fmla="*/ 0 60000 65536"/>
              <a:gd name="T16" fmla="*/ 0 60000 65536"/>
              <a:gd name="T17" fmla="*/ 0 60000 65536"/>
              <a:gd name="T18" fmla="*/ 0 60000 65536"/>
              <a:gd name="T19" fmla="*/ 0 60000 65536"/>
              <a:gd name="T20" fmla="*/ 0 60000 65536"/>
              <a:gd name="T21" fmla="*/ 0 w 480"/>
              <a:gd name="T22" fmla="*/ 0 h 360"/>
              <a:gd name="T23" fmla="*/ 480 w 480"/>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0" h="360">
                <a:moveTo>
                  <a:pt x="0" y="0"/>
                </a:moveTo>
                <a:cubicBezTo>
                  <a:pt x="35" y="53"/>
                  <a:pt x="109" y="54"/>
                  <a:pt x="160" y="88"/>
                </a:cubicBezTo>
                <a:cubicBezTo>
                  <a:pt x="175" y="110"/>
                  <a:pt x="235" y="187"/>
                  <a:pt x="264" y="200"/>
                </a:cubicBezTo>
                <a:cubicBezTo>
                  <a:pt x="306" y="218"/>
                  <a:pt x="346" y="223"/>
                  <a:pt x="384" y="248"/>
                </a:cubicBezTo>
                <a:cubicBezTo>
                  <a:pt x="401" y="274"/>
                  <a:pt x="426" y="292"/>
                  <a:pt x="440" y="320"/>
                </a:cubicBezTo>
                <a:cubicBezTo>
                  <a:pt x="444" y="328"/>
                  <a:pt x="442" y="338"/>
                  <a:pt x="448" y="344"/>
                </a:cubicBezTo>
                <a:cubicBezTo>
                  <a:pt x="456" y="352"/>
                  <a:pt x="472" y="352"/>
                  <a:pt x="480" y="36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21543" name="Freeform 65"/>
          <p:cNvSpPr>
            <a:spLocks/>
          </p:cNvSpPr>
          <p:nvPr/>
        </p:nvSpPr>
        <p:spPr bwMode="auto">
          <a:xfrm>
            <a:off x="6019800" y="1320800"/>
            <a:ext cx="1617663" cy="2184400"/>
          </a:xfrm>
          <a:custGeom>
            <a:avLst/>
            <a:gdLst>
              <a:gd name="T0" fmla="*/ 0 w 1019"/>
              <a:gd name="T1" fmla="*/ 2147483647 h 1352"/>
              <a:gd name="T2" fmla="*/ 2147483647 w 1019"/>
              <a:gd name="T3" fmla="*/ 2147483647 h 1352"/>
              <a:gd name="T4" fmla="*/ 2147483647 w 1019"/>
              <a:gd name="T5" fmla="*/ 2147483647 h 1352"/>
              <a:gd name="T6" fmla="*/ 2147483647 w 1019"/>
              <a:gd name="T7" fmla="*/ 2147483647 h 1352"/>
              <a:gd name="T8" fmla="*/ 2147483647 w 1019"/>
              <a:gd name="T9" fmla="*/ 2147483647 h 1352"/>
              <a:gd name="T10" fmla="*/ 2147483647 w 1019"/>
              <a:gd name="T11" fmla="*/ 2147483647 h 1352"/>
              <a:gd name="T12" fmla="*/ 2147483647 w 1019"/>
              <a:gd name="T13" fmla="*/ 2147483647 h 1352"/>
              <a:gd name="T14" fmla="*/ 2147483647 w 1019"/>
              <a:gd name="T15" fmla="*/ 2147483647 h 1352"/>
              <a:gd name="T16" fmla="*/ 2147483647 w 1019"/>
              <a:gd name="T17" fmla="*/ 2147483647 h 1352"/>
              <a:gd name="T18" fmla="*/ 2147483647 w 1019"/>
              <a:gd name="T19" fmla="*/ 2147483647 h 1352"/>
              <a:gd name="T20" fmla="*/ 2147483647 w 1019"/>
              <a:gd name="T21" fmla="*/ 2147483647 h 1352"/>
              <a:gd name="T22" fmla="*/ 2147483647 w 1019"/>
              <a:gd name="T23" fmla="*/ 2147483647 h 1352"/>
              <a:gd name="T24" fmla="*/ 2147483647 w 1019"/>
              <a:gd name="T25" fmla="*/ 2147483647 h 1352"/>
              <a:gd name="T26" fmla="*/ 2147483647 w 1019"/>
              <a:gd name="T27" fmla="*/ 2147483647 h 1352"/>
              <a:gd name="T28" fmla="*/ 2147483647 w 1019"/>
              <a:gd name="T29" fmla="*/ 2147483647 h 1352"/>
              <a:gd name="T30" fmla="*/ 2147483647 w 1019"/>
              <a:gd name="T31" fmla="*/ 2147483647 h 1352"/>
              <a:gd name="T32" fmla="*/ 2147483647 w 1019"/>
              <a:gd name="T33" fmla="*/ 2147483647 h 1352"/>
              <a:gd name="T34" fmla="*/ 2147483647 w 1019"/>
              <a:gd name="T35" fmla="*/ 2147483647 h 1352"/>
              <a:gd name="T36" fmla="*/ 2147483647 w 1019"/>
              <a:gd name="T37" fmla="*/ 2147483647 h 1352"/>
              <a:gd name="T38" fmla="*/ 2147483647 w 1019"/>
              <a:gd name="T39" fmla="*/ 2147483647 h 13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19"/>
              <a:gd name="T61" fmla="*/ 0 h 1352"/>
              <a:gd name="T62" fmla="*/ 1019 w 1019"/>
              <a:gd name="T63" fmla="*/ 1352 h 13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19" h="1352">
                <a:moveTo>
                  <a:pt x="0" y="1352"/>
                </a:moveTo>
                <a:cubicBezTo>
                  <a:pt x="9" y="1315"/>
                  <a:pt x="33" y="1298"/>
                  <a:pt x="48" y="1264"/>
                </a:cubicBezTo>
                <a:cubicBezTo>
                  <a:pt x="61" y="1236"/>
                  <a:pt x="63" y="1186"/>
                  <a:pt x="80" y="1160"/>
                </a:cubicBezTo>
                <a:cubicBezTo>
                  <a:pt x="97" y="1135"/>
                  <a:pt x="119" y="1113"/>
                  <a:pt x="136" y="1088"/>
                </a:cubicBezTo>
                <a:cubicBezTo>
                  <a:pt x="141" y="1081"/>
                  <a:pt x="138" y="1070"/>
                  <a:pt x="144" y="1064"/>
                </a:cubicBezTo>
                <a:cubicBezTo>
                  <a:pt x="164" y="1044"/>
                  <a:pt x="208" y="1054"/>
                  <a:pt x="232" y="1040"/>
                </a:cubicBezTo>
                <a:cubicBezTo>
                  <a:pt x="262" y="1023"/>
                  <a:pt x="320" y="978"/>
                  <a:pt x="344" y="960"/>
                </a:cubicBezTo>
                <a:cubicBezTo>
                  <a:pt x="358" y="949"/>
                  <a:pt x="372" y="918"/>
                  <a:pt x="384" y="904"/>
                </a:cubicBezTo>
                <a:cubicBezTo>
                  <a:pt x="417" y="866"/>
                  <a:pt x="452" y="826"/>
                  <a:pt x="480" y="784"/>
                </a:cubicBezTo>
                <a:cubicBezTo>
                  <a:pt x="511" y="738"/>
                  <a:pt x="527" y="684"/>
                  <a:pt x="560" y="640"/>
                </a:cubicBezTo>
                <a:cubicBezTo>
                  <a:pt x="585" y="566"/>
                  <a:pt x="580" y="565"/>
                  <a:pt x="632" y="504"/>
                </a:cubicBezTo>
                <a:cubicBezTo>
                  <a:pt x="638" y="497"/>
                  <a:pt x="641" y="486"/>
                  <a:pt x="648" y="480"/>
                </a:cubicBezTo>
                <a:cubicBezTo>
                  <a:pt x="657" y="472"/>
                  <a:pt x="670" y="471"/>
                  <a:pt x="680" y="464"/>
                </a:cubicBezTo>
                <a:cubicBezTo>
                  <a:pt x="705" y="446"/>
                  <a:pt x="728" y="420"/>
                  <a:pt x="752" y="400"/>
                </a:cubicBezTo>
                <a:cubicBezTo>
                  <a:pt x="782" y="375"/>
                  <a:pt x="814" y="359"/>
                  <a:pt x="840" y="328"/>
                </a:cubicBezTo>
                <a:cubicBezTo>
                  <a:pt x="889" y="271"/>
                  <a:pt x="812" y="346"/>
                  <a:pt x="872" y="256"/>
                </a:cubicBezTo>
                <a:cubicBezTo>
                  <a:pt x="912" y="196"/>
                  <a:pt x="861" y="270"/>
                  <a:pt x="912" y="208"/>
                </a:cubicBezTo>
                <a:cubicBezTo>
                  <a:pt x="930" y="186"/>
                  <a:pt x="936" y="160"/>
                  <a:pt x="952" y="136"/>
                </a:cubicBezTo>
                <a:cubicBezTo>
                  <a:pt x="952" y="136"/>
                  <a:pt x="960" y="74"/>
                  <a:pt x="968" y="64"/>
                </a:cubicBezTo>
                <a:cubicBezTo>
                  <a:pt x="1019" y="0"/>
                  <a:pt x="974" y="85"/>
                  <a:pt x="1000" y="32"/>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21544" name="Oval 67"/>
          <p:cNvSpPr>
            <a:spLocks noChangeArrowheads="1"/>
          </p:cNvSpPr>
          <p:nvPr/>
        </p:nvSpPr>
        <p:spPr bwMode="auto">
          <a:xfrm>
            <a:off x="7086600" y="4572000"/>
            <a:ext cx="1066800" cy="381000"/>
          </a:xfrm>
          <a:prstGeom prst="ellipse">
            <a:avLst/>
          </a:prstGeom>
          <a:solidFill>
            <a:schemeClr val="bg1"/>
          </a:solidFill>
          <a:ln w="28575">
            <a:solidFill>
              <a:srgbClr val="008000"/>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21545" name="Text Box 68"/>
          <p:cNvSpPr txBox="1">
            <a:spLocks noChangeArrowheads="1"/>
          </p:cNvSpPr>
          <p:nvPr/>
        </p:nvSpPr>
        <p:spPr bwMode="auto">
          <a:xfrm>
            <a:off x="8355842" y="1918943"/>
            <a:ext cx="1066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sz="1200" dirty="0" smtClean="0">
                <a:solidFill>
                  <a:srgbClr val="FF0000"/>
                </a:solidFill>
                <a:effectLst>
                  <a:outerShdw blurRad="38100" dist="38100" dir="2700000" algn="tl">
                    <a:srgbClr val="000000">
                      <a:alpha val="43137"/>
                    </a:srgbClr>
                  </a:outerShdw>
                </a:effectLst>
              </a:rPr>
              <a:t>VERTICAL</a:t>
            </a:r>
          </a:p>
          <a:p>
            <a:pPr eaLnBrk="1" fontAlgn="base" hangingPunct="1">
              <a:spcBef>
                <a:spcPct val="50000"/>
              </a:spcBef>
              <a:spcAft>
                <a:spcPct val="0"/>
              </a:spcAft>
            </a:pPr>
            <a:r>
              <a:rPr lang="en-US" altLang="en-US" sz="1200" dirty="0" smtClean="0">
                <a:solidFill>
                  <a:srgbClr val="FF0000"/>
                </a:solidFill>
                <a:effectLst>
                  <a:outerShdw blurRad="38100" dist="38100" dir="2700000" algn="tl">
                    <a:srgbClr val="000000">
                      <a:alpha val="43137"/>
                    </a:srgbClr>
                  </a:outerShdw>
                </a:effectLst>
              </a:rPr>
              <a:t>CLIFF</a:t>
            </a:r>
          </a:p>
        </p:txBody>
      </p:sp>
      <p:sp>
        <p:nvSpPr>
          <p:cNvPr id="21546" name="Line 69"/>
          <p:cNvSpPr>
            <a:spLocks noChangeShapeType="1"/>
          </p:cNvSpPr>
          <p:nvPr/>
        </p:nvSpPr>
        <p:spPr bwMode="auto">
          <a:xfrm flipH="1">
            <a:off x="8382000" y="2133600"/>
            <a:ext cx="304800" cy="152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1547" name="Text Box 70"/>
          <p:cNvSpPr txBox="1">
            <a:spLocks noChangeArrowheads="1"/>
          </p:cNvSpPr>
          <p:nvPr/>
        </p:nvSpPr>
        <p:spPr bwMode="auto">
          <a:xfrm>
            <a:off x="4800600" y="11430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dirty="0" smtClean="0">
                <a:solidFill>
                  <a:srgbClr val="000000"/>
                </a:solidFill>
                <a:effectLst>
                  <a:outerShdw blurRad="38100" dist="38100" dir="2700000" algn="tl">
                    <a:srgbClr val="000000">
                      <a:alpha val="43137"/>
                    </a:srgbClr>
                  </a:outerShdw>
                </a:effectLst>
              </a:rPr>
              <a:t>50</a:t>
            </a:r>
          </a:p>
        </p:txBody>
      </p:sp>
      <p:sp>
        <p:nvSpPr>
          <p:cNvPr id="21548" name="Text Box 71"/>
          <p:cNvSpPr txBox="1">
            <a:spLocks noChangeArrowheads="1"/>
          </p:cNvSpPr>
          <p:nvPr/>
        </p:nvSpPr>
        <p:spPr bwMode="auto">
          <a:xfrm>
            <a:off x="5715000" y="4724400"/>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sz="1200" dirty="0" smtClean="0">
                <a:solidFill>
                  <a:srgbClr val="000000"/>
                </a:solidFill>
                <a:effectLst>
                  <a:outerShdw blurRad="38100" dist="38100" dir="2700000" algn="tl">
                    <a:srgbClr val="000000">
                      <a:alpha val="43137"/>
                    </a:srgbClr>
                  </a:outerShdw>
                </a:effectLst>
              </a:rPr>
              <a:t>10</a:t>
            </a:r>
          </a:p>
        </p:txBody>
      </p:sp>
      <p:sp>
        <p:nvSpPr>
          <p:cNvPr id="21549" name="Text Box 72"/>
          <p:cNvSpPr txBox="1">
            <a:spLocks noChangeArrowheads="1"/>
          </p:cNvSpPr>
          <p:nvPr/>
        </p:nvSpPr>
        <p:spPr bwMode="auto">
          <a:xfrm>
            <a:off x="6858000" y="4754563"/>
            <a:ext cx="4730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sz="1200" dirty="0" smtClean="0">
                <a:solidFill>
                  <a:srgbClr val="000000"/>
                </a:solidFill>
                <a:effectLst>
                  <a:outerShdw blurRad="38100" dist="38100" dir="2700000" algn="tl">
                    <a:srgbClr val="000000">
                      <a:alpha val="43137"/>
                    </a:srgbClr>
                  </a:outerShdw>
                </a:effectLst>
              </a:rPr>
              <a:t>50</a:t>
            </a:r>
          </a:p>
        </p:txBody>
      </p:sp>
      <p:sp>
        <p:nvSpPr>
          <p:cNvPr id="21550" name="Line 74"/>
          <p:cNvSpPr>
            <a:spLocks noChangeShapeType="1"/>
          </p:cNvSpPr>
          <p:nvPr/>
        </p:nvSpPr>
        <p:spPr bwMode="auto">
          <a:xfrm>
            <a:off x="8153400" y="4343400"/>
            <a:ext cx="0" cy="4572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1551" name="Line 76"/>
          <p:cNvSpPr>
            <a:spLocks noChangeShapeType="1"/>
          </p:cNvSpPr>
          <p:nvPr/>
        </p:nvSpPr>
        <p:spPr bwMode="auto">
          <a:xfrm>
            <a:off x="8382000" y="2971800"/>
            <a:ext cx="0" cy="17526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1552" name="Rectangle 77"/>
          <p:cNvSpPr>
            <a:spLocks noChangeArrowheads="1"/>
          </p:cNvSpPr>
          <p:nvPr/>
        </p:nvSpPr>
        <p:spPr bwMode="auto">
          <a:xfrm>
            <a:off x="8763000" y="6400800"/>
            <a:ext cx="457200" cy="457200"/>
          </a:xfrm>
          <a:prstGeom prst="rect">
            <a:avLst/>
          </a:prstGeom>
          <a:gradFill rotWithShape="1">
            <a:gsLst>
              <a:gs pos="0">
                <a:schemeClr val="bg1"/>
              </a:gs>
              <a:gs pos="100000">
                <a:srgbClr val="4DCFA7"/>
              </a:gs>
            </a:gsLst>
            <a:lin ang="5400000" scaled="1"/>
          </a:gradFill>
          <a:ln w="9525">
            <a:solidFill>
              <a:schemeClr val="tx1"/>
            </a:solidFill>
            <a:miter lim="800000"/>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21554" name="Rectangle 53"/>
          <p:cNvSpPr>
            <a:spLocks noChangeArrowheads="1"/>
          </p:cNvSpPr>
          <p:nvPr/>
        </p:nvSpPr>
        <p:spPr bwMode="auto">
          <a:xfrm>
            <a:off x="0" y="6400800"/>
            <a:ext cx="8763000" cy="457200"/>
          </a:xfrm>
          <a:prstGeom prst="rect">
            <a:avLst/>
          </a:prstGeom>
          <a:solidFill>
            <a:srgbClr val="FFCCCC"/>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smtClean="0">
              <a:solidFill>
                <a:srgbClr val="000000"/>
              </a:solidFill>
            </a:endParaRPr>
          </a:p>
        </p:txBody>
      </p:sp>
    </p:spTree>
    <p:extLst>
      <p:ext uri="{BB962C8B-B14F-4D97-AF65-F5344CB8AC3E}">
        <p14:creationId xmlns:p14="http://schemas.microsoft.com/office/powerpoint/2010/main" val="1094146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24050" y="228600"/>
            <a:ext cx="5295900" cy="685800"/>
          </a:xfrm>
        </p:spPr>
        <p:txBody>
          <a:bodyPr/>
          <a:lstStyle/>
          <a:p>
            <a:r>
              <a:rPr lang="en-US" altLang="en-US" dirty="0">
                <a:solidFill>
                  <a:srgbClr val="FFFF00"/>
                </a:solidFill>
              </a:rPr>
              <a:t>2.  Contour lines are parallel</a:t>
            </a:r>
          </a:p>
        </p:txBody>
      </p:sp>
      <p:sp>
        <p:nvSpPr>
          <p:cNvPr id="22531" name="Rectangle 3"/>
          <p:cNvSpPr>
            <a:spLocks noGrp="1" noChangeArrowheads="1"/>
          </p:cNvSpPr>
          <p:nvPr>
            <p:ph idx="1"/>
          </p:nvPr>
        </p:nvSpPr>
        <p:spPr>
          <a:xfrm>
            <a:off x="533400" y="1371600"/>
            <a:ext cx="4800600" cy="3048000"/>
          </a:xfrm>
        </p:spPr>
        <p:txBody>
          <a:bodyPr/>
          <a:lstStyle/>
          <a:p>
            <a:pPr marL="381000" indent="-381000">
              <a:spcBef>
                <a:spcPts val="600"/>
              </a:spcBef>
              <a:spcAft>
                <a:spcPts val="600"/>
              </a:spcAft>
            </a:pPr>
            <a:r>
              <a:rPr lang="en-US" altLang="en-US" sz="2400" b="1" dirty="0"/>
              <a:t>Two exceptions:</a:t>
            </a:r>
          </a:p>
          <a:p>
            <a:pPr marL="800100" lvl="1" indent="-342900">
              <a:spcBef>
                <a:spcPts val="600"/>
              </a:spcBef>
              <a:spcAft>
                <a:spcPts val="600"/>
              </a:spcAft>
              <a:buFont typeface="Arial" pitchFamily="34" charset="0"/>
              <a:buAutoNum type="arabicPeriod"/>
            </a:pPr>
            <a:r>
              <a:rPr lang="en-US" altLang="en-US" sz="2400" b="1" dirty="0"/>
              <a:t>They will meet at a vertical cliff </a:t>
            </a:r>
          </a:p>
          <a:p>
            <a:pPr marL="800100" lvl="1" indent="-342900">
              <a:spcBef>
                <a:spcPts val="600"/>
              </a:spcBef>
              <a:spcAft>
                <a:spcPts val="600"/>
              </a:spcAft>
              <a:buFont typeface="Arial" pitchFamily="34" charset="0"/>
              <a:buAutoNum type="arabicPeriod"/>
            </a:pPr>
            <a:r>
              <a:rPr lang="en-US" altLang="en-US" sz="2400" b="1" dirty="0"/>
              <a:t>They will overlap at a cave or overhang.  </a:t>
            </a:r>
          </a:p>
          <a:p>
            <a:pPr marL="800100" lvl="1" indent="-342900">
              <a:spcBef>
                <a:spcPts val="600"/>
              </a:spcBef>
              <a:spcAft>
                <a:spcPts val="600"/>
              </a:spcAft>
              <a:buFontTx/>
              <a:buNone/>
            </a:pPr>
            <a:r>
              <a:rPr lang="en-US" altLang="en-US" sz="2400" b="1" dirty="0"/>
              <a:t>3.  When contour lines overlap, the lower elevation contour should be dashed for the duration of the overlap.</a:t>
            </a:r>
            <a:endParaRPr lang="en-US" altLang="en-US" sz="2400" b="1" dirty="0">
              <a:solidFill>
                <a:srgbClr val="FF0000"/>
              </a:solidFill>
            </a:endParaRPr>
          </a:p>
          <a:p>
            <a:pPr marL="381000" indent="-381000"/>
            <a:endParaRPr lang="en-US" altLang="en-US" sz="1600" dirty="0"/>
          </a:p>
        </p:txBody>
      </p:sp>
      <p:pic>
        <p:nvPicPr>
          <p:cNvPr id="22532" name="Picture 4" descr="Contou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95400"/>
            <a:ext cx="3521075" cy="2617788"/>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5" descr="Contou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072719"/>
            <a:ext cx="3657600" cy="245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697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53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3"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457200" y="762000"/>
            <a:ext cx="3886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fontAlgn="base" hangingPunct="1">
              <a:spcBef>
                <a:spcPct val="50000"/>
              </a:spcBef>
              <a:spcAft>
                <a:spcPct val="0"/>
              </a:spcAft>
            </a:pPr>
            <a:r>
              <a:rPr lang="en-US" altLang="en-US" sz="3200" dirty="0" smtClean="0">
                <a:solidFill>
                  <a:srgbClr val="000099"/>
                </a:solidFill>
                <a:latin typeface="Times New Roman" pitchFamily="18" charset="0"/>
              </a:rPr>
              <a:t>ix).</a:t>
            </a:r>
            <a:r>
              <a:rPr lang="en-US" altLang="en-US" dirty="0" smtClean="0">
                <a:solidFill>
                  <a:srgbClr val="000099"/>
                </a:solidFill>
              </a:rPr>
              <a:t> </a:t>
            </a:r>
          </a:p>
          <a:p>
            <a:pPr algn="just" eaLnBrk="1" fontAlgn="base" hangingPunct="1">
              <a:spcBef>
                <a:spcPct val="50000"/>
              </a:spcBef>
              <a:spcAft>
                <a:spcPct val="0"/>
              </a:spcAft>
            </a:pPr>
            <a:r>
              <a:rPr lang="en-US" altLang="en-US" sz="3200" dirty="0" smtClean="0">
                <a:solidFill>
                  <a:srgbClr val="FFFFFF"/>
                </a:solidFill>
                <a:latin typeface="+mn-lt"/>
              </a:rPr>
              <a:t>Contour lines cannot merge  or cross one  another  on map  except  in the case of an</a:t>
            </a:r>
            <a:r>
              <a:rPr lang="en-US" altLang="en-US" sz="3200" dirty="0" smtClean="0">
                <a:solidFill>
                  <a:srgbClr val="000099"/>
                </a:solidFill>
                <a:latin typeface="+mn-lt"/>
              </a:rPr>
              <a:t> </a:t>
            </a:r>
            <a:r>
              <a:rPr lang="en-US" altLang="en-US" sz="3200" dirty="0" smtClean="0">
                <a:solidFill>
                  <a:srgbClr val="FF0000"/>
                </a:solidFill>
                <a:latin typeface="+mn-lt"/>
              </a:rPr>
              <a:t>overhanging cliff</a:t>
            </a:r>
            <a:r>
              <a:rPr lang="en-US" altLang="en-US" sz="3200" dirty="0" smtClean="0">
                <a:solidFill>
                  <a:srgbClr val="000099"/>
                </a:solidFill>
                <a:latin typeface="Times New Roman" pitchFamily="18" charset="0"/>
              </a:rPr>
              <a:t>.</a:t>
            </a:r>
            <a:endParaRPr lang="en-US" altLang="en-US" sz="3200" b="0" dirty="0" smtClean="0">
              <a:solidFill>
                <a:srgbClr val="000099"/>
              </a:solidFill>
              <a:latin typeface="Times New Roman" pitchFamily="18" charset="0"/>
            </a:endParaRPr>
          </a:p>
          <a:p>
            <a:pPr eaLnBrk="1" fontAlgn="base" hangingPunct="1">
              <a:spcBef>
                <a:spcPct val="50000"/>
              </a:spcBef>
              <a:spcAft>
                <a:spcPct val="0"/>
              </a:spcAft>
            </a:pPr>
            <a:endParaRPr lang="en-US" altLang="en-US" sz="3200" b="0" dirty="0" smtClean="0">
              <a:solidFill>
                <a:srgbClr val="000000"/>
              </a:solidFill>
              <a:latin typeface="Times New Roman" pitchFamily="18" charset="0"/>
            </a:endParaRPr>
          </a:p>
        </p:txBody>
      </p:sp>
      <p:sp>
        <p:nvSpPr>
          <p:cNvPr id="20483" name="Text Box 5"/>
          <p:cNvSpPr txBox="1">
            <a:spLocks noChangeArrowheads="1"/>
          </p:cNvSpPr>
          <p:nvPr/>
        </p:nvSpPr>
        <p:spPr bwMode="auto">
          <a:xfrm>
            <a:off x="905301" y="252247"/>
            <a:ext cx="8153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r>
              <a:rPr lang="en-US" altLang="en-US" sz="3200" u="sng" dirty="0" smtClean="0">
                <a:solidFill>
                  <a:srgbClr val="FF0000"/>
                </a:solidFill>
                <a:effectLst>
                  <a:outerShdw blurRad="38100" dist="38100" dir="2700000" algn="tl">
                    <a:srgbClr val="000000">
                      <a:alpha val="43137"/>
                    </a:srgbClr>
                  </a:outerShdw>
                </a:effectLst>
                <a:latin typeface="Times New Roman" pitchFamily="18" charset="0"/>
              </a:rPr>
              <a:t>CHARACTERISTICS OF CONTOURS</a:t>
            </a:r>
          </a:p>
          <a:p>
            <a:pPr eaLnBrk="1" fontAlgn="base" hangingPunct="1">
              <a:spcBef>
                <a:spcPct val="50000"/>
              </a:spcBef>
              <a:spcAft>
                <a:spcPct val="0"/>
              </a:spcAft>
            </a:pPr>
            <a:endParaRPr lang="en-US" altLang="en-US" sz="3200" b="0" dirty="0" smtClean="0">
              <a:solidFill>
                <a:schemeClr val="bg2"/>
              </a:solidFill>
              <a:latin typeface="Times New Roman" pitchFamily="18" charset="0"/>
            </a:endParaRPr>
          </a:p>
        </p:txBody>
      </p:sp>
      <p:sp>
        <p:nvSpPr>
          <p:cNvPr id="20484" name="Line 6"/>
          <p:cNvSpPr>
            <a:spLocks noChangeShapeType="1"/>
          </p:cNvSpPr>
          <p:nvPr/>
        </p:nvSpPr>
        <p:spPr bwMode="auto">
          <a:xfrm>
            <a:off x="5257800" y="1295400"/>
            <a:ext cx="0" cy="2209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ffectLst>
                <a:outerShdw blurRad="38100" dist="38100" dir="2700000" algn="tl">
                  <a:srgbClr val="000000">
                    <a:alpha val="43137"/>
                  </a:srgbClr>
                </a:outerShdw>
              </a:effectLst>
            </a:endParaRPr>
          </a:p>
        </p:txBody>
      </p:sp>
      <p:sp>
        <p:nvSpPr>
          <p:cNvPr id="20485" name="Line 7"/>
          <p:cNvSpPr>
            <a:spLocks noChangeShapeType="1"/>
          </p:cNvSpPr>
          <p:nvPr/>
        </p:nvSpPr>
        <p:spPr bwMode="auto">
          <a:xfrm>
            <a:off x="5257800" y="3505200"/>
            <a:ext cx="3200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ffectLst>
                <a:outerShdw blurRad="38100" dist="38100" dir="2700000" algn="tl">
                  <a:srgbClr val="000000">
                    <a:alpha val="43137"/>
                  </a:srgbClr>
                </a:outerShdw>
              </a:effectLst>
            </a:endParaRPr>
          </a:p>
        </p:txBody>
      </p:sp>
      <p:sp>
        <p:nvSpPr>
          <p:cNvPr id="20486" name="Line 8"/>
          <p:cNvSpPr>
            <a:spLocks noChangeShapeType="1"/>
          </p:cNvSpPr>
          <p:nvPr/>
        </p:nvSpPr>
        <p:spPr bwMode="auto">
          <a:xfrm>
            <a:off x="5257800" y="2971800"/>
            <a:ext cx="24384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ffectLst>
                <a:outerShdw blurRad="38100" dist="38100" dir="2700000" algn="tl">
                  <a:srgbClr val="000000">
                    <a:alpha val="43137"/>
                  </a:srgbClr>
                </a:outerShdw>
              </a:effectLst>
            </a:endParaRPr>
          </a:p>
        </p:txBody>
      </p:sp>
      <p:sp>
        <p:nvSpPr>
          <p:cNvPr id="20487" name="Line 9"/>
          <p:cNvSpPr>
            <a:spLocks noChangeShapeType="1"/>
          </p:cNvSpPr>
          <p:nvPr/>
        </p:nvSpPr>
        <p:spPr bwMode="auto">
          <a:xfrm>
            <a:off x="5257800" y="1905000"/>
            <a:ext cx="18288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ffectLst>
                <a:outerShdw blurRad="38100" dist="38100" dir="2700000" algn="tl">
                  <a:srgbClr val="000000">
                    <a:alpha val="43137"/>
                  </a:srgbClr>
                </a:outerShdw>
              </a:effectLst>
            </a:endParaRPr>
          </a:p>
        </p:txBody>
      </p:sp>
      <p:sp>
        <p:nvSpPr>
          <p:cNvPr id="20488" name="Line 10"/>
          <p:cNvSpPr>
            <a:spLocks noChangeShapeType="1"/>
          </p:cNvSpPr>
          <p:nvPr/>
        </p:nvSpPr>
        <p:spPr bwMode="auto">
          <a:xfrm>
            <a:off x="5257800" y="2438400"/>
            <a:ext cx="20574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ffectLst>
                <a:outerShdw blurRad="38100" dist="38100" dir="2700000" algn="tl">
                  <a:srgbClr val="000000">
                    <a:alpha val="43137"/>
                  </a:srgbClr>
                </a:outerShdw>
              </a:effectLst>
            </a:endParaRPr>
          </a:p>
        </p:txBody>
      </p:sp>
      <p:sp>
        <p:nvSpPr>
          <p:cNvPr id="20489" name="Line 11"/>
          <p:cNvSpPr>
            <a:spLocks noChangeShapeType="1"/>
          </p:cNvSpPr>
          <p:nvPr/>
        </p:nvSpPr>
        <p:spPr bwMode="auto">
          <a:xfrm>
            <a:off x="6019800" y="1905000"/>
            <a:ext cx="0" cy="1600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0490" name="Line 13"/>
          <p:cNvSpPr>
            <a:spLocks noChangeShapeType="1"/>
          </p:cNvSpPr>
          <p:nvPr/>
        </p:nvSpPr>
        <p:spPr bwMode="auto">
          <a:xfrm>
            <a:off x="6400800" y="2667000"/>
            <a:ext cx="0" cy="20574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0491" name="Line 14"/>
          <p:cNvSpPr>
            <a:spLocks noChangeShapeType="1"/>
          </p:cNvSpPr>
          <p:nvPr/>
        </p:nvSpPr>
        <p:spPr bwMode="auto">
          <a:xfrm>
            <a:off x="6705600" y="3505200"/>
            <a:ext cx="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0492" name="Line 15"/>
          <p:cNvSpPr>
            <a:spLocks noChangeShapeType="1"/>
          </p:cNvSpPr>
          <p:nvPr/>
        </p:nvSpPr>
        <p:spPr bwMode="auto">
          <a:xfrm>
            <a:off x="6172200" y="2438400"/>
            <a:ext cx="0" cy="22860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0493" name="Line 16"/>
          <p:cNvSpPr>
            <a:spLocks noChangeShapeType="1"/>
          </p:cNvSpPr>
          <p:nvPr/>
        </p:nvSpPr>
        <p:spPr bwMode="auto">
          <a:xfrm>
            <a:off x="7086600" y="1905000"/>
            <a:ext cx="0" cy="20574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0494" name="Line 17"/>
          <p:cNvSpPr>
            <a:spLocks noChangeShapeType="1"/>
          </p:cNvSpPr>
          <p:nvPr/>
        </p:nvSpPr>
        <p:spPr bwMode="auto">
          <a:xfrm>
            <a:off x="7467600" y="2590800"/>
            <a:ext cx="0" cy="20574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0495" name="Line 18"/>
          <p:cNvSpPr>
            <a:spLocks noChangeShapeType="1"/>
          </p:cNvSpPr>
          <p:nvPr/>
        </p:nvSpPr>
        <p:spPr bwMode="auto">
          <a:xfrm>
            <a:off x="7696200" y="2971800"/>
            <a:ext cx="0" cy="18288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0496" name="Freeform 23"/>
          <p:cNvSpPr>
            <a:spLocks/>
          </p:cNvSpPr>
          <p:nvPr/>
        </p:nvSpPr>
        <p:spPr bwMode="auto">
          <a:xfrm>
            <a:off x="7099300" y="1892300"/>
            <a:ext cx="787400" cy="1587500"/>
          </a:xfrm>
          <a:custGeom>
            <a:avLst/>
            <a:gdLst>
              <a:gd name="T0" fmla="*/ 0 w 496"/>
              <a:gd name="T1" fmla="*/ 0 h 1000"/>
              <a:gd name="T2" fmla="*/ 2147483647 w 496"/>
              <a:gd name="T3" fmla="*/ 2147483647 h 1000"/>
              <a:gd name="T4" fmla="*/ 2147483647 w 496"/>
              <a:gd name="T5" fmla="*/ 2147483647 h 1000"/>
              <a:gd name="T6" fmla="*/ 2147483647 w 496"/>
              <a:gd name="T7" fmla="*/ 2147483647 h 1000"/>
              <a:gd name="T8" fmla="*/ 2147483647 w 496"/>
              <a:gd name="T9" fmla="*/ 2147483647 h 1000"/>
              <a:gd name="T10" fmla="*/ 2147483647 w 496"/>
              <a:gd name="T11" fmla="*/ 2147483647 h 1000"/>
              <a:gd name="T12" fmla="*/ 2147483647 w 496"/>
              <a:gd name="T13" fmla="*/ 2147483647 h 1000"/>
              <a:gd name="T14" fmla="*/ 2147483647 w 496"/>
              <a:gd name="T15" fmla="*/ 2147483647 h 1000"/>
              <a:gd name="T16" fmla="*/ 2147483647 w 496"/>
              <a:gd name="T17" fmla="*/ 2147483647 h 1000"/>
              <a:gd name="T18" fmla="*/ 2147483647 w 496"/>
              <a:gd name="T19" fmla="*/ 2147483647 h 1000"/>
              <a:gd name="T20" fmla="*/ 2147483647 w 496"/>
              <a:gd name="T21" fmla="*/ 2147483647 h 1000"/>
              <a:gd name="T22" fmla="*/ 2147483647 w 496"/>
              <a:gd name="T23" fmla="*/ 2147483647 h 1000"/>
              <a:gd name="T24" fmla="*/ 2147483647 w 496"/>
              <a:gd name="T25" fmla="*/ 2147483647 h 1000"/>
              <a:gd name="T26" fmla="*/ 2147483647 w 496"/>
              <a:gd name="T27" fmla="*/ 2147483647 h 1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6"/>
              <a:gd name="T43" fmla="*/ 0 h 1000"/>
              <a:gd name="T44" fmla="*/ 496 w 496"/>
              <a:gd name="T45" fmla="*/ 1000 h 1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6" h="1000">
                <a:moveTo>
                  <a:pt x="0" y="0"/>
                </a:moveTo>
                <a:cubicBezTo>
                  <a:pt x="13" y="51"/>
                  <a:pt x="18" y="105"/>
                  <a:pt x="64" y="136"/>
                </a:cubicBezTo>
                <a:cubicBezTo>
                  <a:pt x="81" y="170"/>
                  <a:pt x="92" y="204"/>
                  <a:pt x="104" y="240"/>
                </a:cubicBezTo>
                <a:cubicBezTo>
                  <a:pt x="110" y="258"/>
                  <a:pt x="125" y="272"/>
                  <a:pt x="136" y="288"/>
                </a:cubicBezTo>
                <a:cubicBezTo>
                  <a:pt x="145" y="302"/>
                  <a:pt x="143" y="322"/>
                  <a:pt x="152" y="336"/>
                </a:cubicBezTo>
                <a:cubicBezTo>
                  <a:pt x="168" y="360"/>
                  <a:pt x="184" y="384"/>
                  <a:pt x="200" y="408"/>
                </a:cubicBezTo>
                <a:cubicBezTo>
                  <a:pt x="227" y="449"/>
                  <a:pt x="219" y="490"/>
                  <a:pt x="264" y="520"/>
                </a:cubicBezTo>
                <a:cubicBezTo>
                  <a:pt x="269" y="528"/>
                  <a:pt x="273" y="537"/>
                  <a:pt x="280" y="544"/>
                </a:cubicBezTo>
                <a:cubicBezTo>
                  <a:pt x="287" y="551"/>
                  <a:pt x="298" y="553"/>
                  <a:pt x="304" y="560"/>
                </a:cubicBezTo>
                <a:cubicBezTo>
                  <a:pt x="334" y="594"/>
                  <a:pt x="337" y="625"/>
                  <a:pt x="368" y="656"/>
                </a:cubicBezTo>
                <a:cubicBezTo>
                  <a:pt x="373" y="672"/>
                  <a:pt x="375" y="690"/>
                  <a:pt x="384" y="704"/>
                </a:cubicBezTo>
                <a:cubicBezTo>
                  <a:pt x="389" y="712"/>
                  <a:pt x="396" y="719"/>
                  <a:pt x="400" y="728"/>
                </a:cubicBezTo>
                <a:cubicBezTo>
                  <a:pt x="418" y="770"/>
                  <a:pt x="423" y="810"/>
                  <a:pt x="448" y="848"/>
                </a:cubicBezTo>
                <a:cubicBezTo>
                  <a:pt x="461" y="900"/>
                  <a:pt x="496" y="944"/>
                  <a:pt x="496" y="1000"/>
                </a:cubicBezTo>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chemeClr val="bg2"/>
              </a:solidFill>
            </a:endParaRPr>
          </a:p>
        </p:txBody>
      </p:sp>
      <p:sp>
        <p:nvSpPr>
          <p:cNvPr id="20497" name="Freeform 24"/>
          <p:cNvSpPr>
            <a:spLocks/>
          </p:cNvSpPr>
          <p:nvPr/>
        </p:nvSpPr>
        <p:spPr bwMode="auto">
          <a:xfrm>
            <a:off x="5994400" y="1866900"/>
            <a:ext cx="723900" cy="1638300"/>
          </a:xfrm>
          <a:custGeom>
            <a:avLst/>
            <a:gdLst>
              <a:gd name="T0" fmla="*/ 0 w 456"/>
              <a:gd name="T1" fmla="*/ 0 h 1032"/>
              <a:gd name="T2" fmla="*/ 2147483647 w 456"/>
              <a:gd name="T3" fmla="*/ 2147483647 h 1032"/>
              <a:gd name="T4" fmla="*/ 2147483647 w 456"/>
              <a:gd name="T5" fmla="*/ 2147483647 h 1032"/>
              <a:gd name="T6" fmla="*/ 2147483647 w 456"/>
              <a:gd name="T7" fmla="*/ 2147483647 h 1032"/>
              <a:gd name="T8" fmla="*/ 2147483647 w 456"/>
              <a:gd name="T9" fmla="*/ 2147483647 h 1032"/>
              <a:gd name="T10" fmla="*/ 2147483647 w 456"/>
              <a:gd name="T11" fmla="*/ 2147483647 h 1032"/>
              <a:gd name="T12" fmla="*/ 2147483647 w 456"/>
              <a:gd name="T13" fmla="*/ 2147483647 h 1032"/>
              <a:gd name="T14" fmla="*/ 2147483647 w 456"/>
              <a:gd name="T15" fmla="*/ 2147483647 h 1032"/>
              <a:gd name="T16" fmla="*/ 2147483647 w 456"/>
              <a:gd name="T17" fmla="*/ 2147483647 h 1032"/>
              <a:gd name="T18" fmla="*/ 2147483647 w 456"/>
              <a:gd name="T19" fmla="*/ 2147483647 h 1032"/>
              <a:gd name="T20" fmla="*/ 2147483647 w 456"/>
              <a:gd name="T21" fmla="*/ 2147483647 h 1032"/>
              <a:gd name="T22" fmla="*/ 2147483647 w 456"/>
              <a:gd name="T23" fmla="*/ 2147483647 h 1032"/>
              <a:gd name="T24" fmla="*/ 2147483647 w 456"/>
              <a:gd name="T25" fmla="*/ 2147483647 h 10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6"/>
              <a:gd name="T40" fmla="*/ 0 h 1032"/>
              <a:gd name="T41" fmla="*/ 456 w 456"/>
              <a:gd name="T42" fmla="*/ 1032 h 10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6" h="1032">
                <a:moveTo>
                  <a:pt x="0" y="0"/>
                </a:moveTo>
                <a:cubicBezTo>
                  <a:pt x="8" y="24"/>
                  <a:pt x="16" y="48"/>
                  <a:pt x="24" y="72"/>
                </a:cubicBezTo>
                <a:cubicBezTo>
                  <a:pt x="27" y="80"/>
                  <a:pt x="32" y="96"/>
                  <a:pt x="32" y="96"/>
                </a:cubicBezTo>
                <a:cubicBezTo>
                  <a:pt x="38" y="186"/>
                  <a:pt x="38" y="284"/>
                  <a:pt x="96" y="360"/>
                </a:cubicBezTo>
                <a:cubicBezTo>
                  <a:pt x="96" y="360"/>
                  <a:pt x="181" y="445"/>
                  <a:pt x="208" y="472"/>
                </a:cubicBezTo>
                <a:cubicBezTo>
                  <a:pt x="219" y="483"/>
                  <a:pt x="229" y="493"/>
                  <a:pt x="240" y="504"/>
                </a:cubicBezTo>
                <a:cubicBezTo>
                  <a:pt x="251" y="515"/>
                  <a:pt x="272" y="536"/>
                  <a:pt x="272" y="536"/>
                </a:cubicBezTo>
                <a:cubicBezTo>
                  <a:pt x="285" y="576"/>
                  <a:pt x="299" y="616"/>
                  <a:pt x="312" y="656"/>
                </a:cubicBezTo>
                <a:cubicBezTo>
                  <a:pt x="317" y="671"/>
                  <a:pt x="317" y="688"/>
                  <a:pt x="320" y="704"/>
                </a:cubicBezTo>
                <a:cubicBezTo>
                  <a:pt x="332" y="762"/>
                  <a:pt x="350" y="821"/>
                  <a:pt x="376" y="872"/>
                </a:cubicBezTo>
                <a:cubicBezTo>
                  <a:pt x="395" y="911"/>
                  <a:pt x="410" y="950"/>
                  <a:pt x="424" y="992"/>
                </a:cubicBezTo>
                <a:cubicBezTo>
                  <a:pt x="427" y="1000"/>
                  <a:pt x="425" y="1011"/>
                  <a:pt x="432" y="1016"/>
                </a:cubicBezTo>
                <a:cubicBezTo>
                  <a:pt x="440" y="1021"/>
                  <a:pt x="456" y="1032"/>
                  <a:pt x="456" y="1032"/>
                </a:cubicBezTo>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20498" name="Freeform 25"/>
          <p:cNvSpPr>
            <a:spLocks/>
          </p:cNvSpPr>
          <p:nvPr/>
        </p:nvSpPr>
        <p:spPr bwMode="auto">
          <a:xfrm>
            <a:off x="5889625" y="1619250"/>
            <a:ext cx="1196975" cy="311150"/>
          </a:xfrm>
          <a:custGeom>
            <a:avLst/>
            <a:gdLst>
              <a:gd name="T0" fmla="*/ 2147483647 w 754"/>
              <a:gd name="T1" fmla="*/ 2147483647 h 196"/>
              <a:gd name="T2" fmla="*/ 2147483647 w 754"/>
              <a:gd name="T3" fmla="*/ 2147483647 h 196"/>
              <a:gd name="T4" fmla="*/ 2147483647 w 754"/>
              <a:gd name="T5" fmla="*/ 2147483647 h 196"/>
              <a:gd name="T6" fmla="*/ 2147483647 w 754"/>
              <a:gd name="T7" fmla="*/ 2147483647 h 196"/>
              <a:gd name="T8" fmla="*/ 2147483647 w 754"/>
              <a:gd name="T9" fmla="*/ 2147483647 h 196"/>
              <a:gd name="T10" fmla="*/ 0 60000 65536"/>
              <a:gd name="T11" fmla="*/ 0 60000 65536"/>
              <a:gd name="T12" fmla="*/ 0 60000 65536"/>
              <a:gd name="T13" fmla="*/ 0 60000 65536"/>
              <a:gd name="T14" fmla="*/ 0 60000 65536"/>
              <a:gd name="T15" fmla="*/ 0 w 754"/>
              <a:gd name="T16" fmla="*/ 0 h 196"/>
              <a:gd name="T17" fmla="*/ 754 w 754"/>
              <a:gd name="T18" fmla="*/ 196 h 196"/>
            </a:gdLst>
            <a:ahLst/>
            <a:cxnLst>
              <a:cxn ang="T10">
                <a:pos x="T0" y="T1"/>
              </a:cxn>
              <a:cxn ang="T11">
                <a:pos x="T2" y="T3"/>
              </a:cxn>
              <a:cxn ang="T12">
                <a:pos x="T4" y="T5"/>
              </a:cxn>
              <a:cxn ang="T13">
                <a:pos x="T6" y="T7"/>
              </a:cxn>
              <a:cxn ang="T14">
                <a:pos x="T8" y="T9"/>
              </a:cxn>
            </a:cxnLst>
            <a:rect l="T15" t="T16" r="T17" b="T18"/>
            <a:pathLst>
              <a:path w="754" h="196">
                <a:moveTo>
                  <a:pt x="66" y="164"/>
                </a:moveTo>
                <a:cubicBezTo>
                  <a:pt x="0" y="0"/>
                  <a:pt x="170" y="79"/>
                  <a:pt x="330" y="84"/>
                </a:cubicBezTo>
                <a:cubicBezTo>
                  <a:pt x="405" y="109"/>
                  <a:pt x="485" y="113"/>
                  <a:pt x="562" y="132"/>
                </a:cubicBezTo>
                <a:cubicBezTo>
                  <a:pt x="587" y="138"/>
                  <a:pt x="609" y="150"/>
                  <a:pt x="634" y="156"/>
                </a:cubicBezTo>
                <a:cubicBezTo>
                  <a:pt x="664" y="164"/>
                  <a:pt x="729" y="171"/>
                  <a:pt x="754" y="196"/>
                </a:cubicBezTo>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dirty="0" smtClean="0"/>
          </a:p>
        </p:txBody>
      </p:sp>
      <p:sp>
        <p:nvSpPr>
          <p:cNvPr id="20499" name="Line 26"/>
          <p:cNvSpPr>
            <a:spLocks noChangeShapeType="1"/>
          </p:cNvSpPr>
          <p:nvPr/>
        </p:nvSpPr>
        <p:spPr bwMode="auto">
          <a:xfrm>
            <a:off x="7848600" y="3429000"/>
            <a:ext cx="0" cy="1219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0500" name="Line 30"/>
          <p:cNvSpPr>
            <a:spLocks noChangeShapeType="1"/>
          </p:cNvSpPr>
          <p:nvPr/>
        </p:nvSpPr>
        <p:spPr bwMode="auto">
          <a:xfrm>
            <a:off x="6705600" y="38862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0501" name="Line 31"/>
          <p:cNvSpPr>
            <a:spLocks noChangeShapeType="1"/>
          </p:cNvSpPr>
          <p:nvPr/>
        </p:nvSpPr>
        <p:spPr bwMode="auto">
          <a:xfrm>
            <a:off x="6400800" y="3733800"/>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0502" name="Line 32"/>
          <p:cNvSpPr>
            <a:spLocks noChangeShapeType="1"/>
          </p:cNvSpPr>
          <p:nvPr/>
        </p:nvSpPr>
        <p:spPr bwMode="auto">
          <a:xfrm>
            <a:off x="6172200" y="38100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0503" name="Line 33"/>
          <p:cNvSpPr>
            <a:spLocks noChangeShapeType="1"/>
          </p:cNvSpPr>
          <p:nvPr/>
        </p:nvSpPr>
        <p:spPr bwMode="auto">
          <a:xfrm>
            <a:off x="6019800" y="3429000"/>
            <a:ext cx="0" cy="12954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0504" name="Oval 34"/>
          <p:cNvSpPr>
            <a:spLocks noChangeArrowheads="1"/>
          </p:cNvSpPr>
          <p:nvPr/>
        </p:nvSpPr>
        <p:spPr bwMode="auto">
          <a:xfrm>
            <a:off x="6019800" y="3810000"/>
            <a:ext cx="1828800" cy="1981200"/>
          </a:xfrm>
          <a:prstGeom prst="ellipse">
            <a:avLst/>
          </a:prstGeom>
          <a:solidFill>
            <a:schemeClr val="bg1"/>
          </a:solidFill>
          <a:ln w="28575">
            <a:solidFill>
              <a:srgbClr val="008000"/>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20505" name="Oval 35"/>
          <p:cNvSpPr>
            <a:spLocks noChangeArrowheads="1"/>
          </p:cNvSpPr>
          <p:nvPr/>
        </p:nvSpPr>
        <p:spPr bwMode="auto">
          <a:xfrm>
            <a:off x="6019800" y="3962400"/>
            <a:ext cx="1676400" cy="1676400"/>
          </a:xfrm>
          <a:prstGeom prst="ellipse">
            <a:avLst/>
          </a:prstGeom>
          <a:solidFill>
            <a:schemeClr val="bg1"/>
          </a:solidFill>
          <a:ln w="28575">
            <a:solidFill>
              <a:srgbClr val="008000"/>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20506" name="Oval 36"/>
          <p:cNvSpPr>
            <a:spLocks noChangeArrowheads="1"/>
          </p:cNvSpPr>
          <p:nvPr/>
        </p:nvSpPr>
        <p:spPr bwMode="auto">
          <a:xfrm>
            <a:off x="6019800" y="4114800"/>
            <a:ext cx="1447800" cy="1295400"/>
          </a:xfrm>
          <a:prstGeom prst="ellipse">
            <a:avLst/>
          </a:prstGeom>
          <a:solidFill>
            <a:schemeClr val="bg1"/>
          </a:solidFill>
          <a:ln w="28575">
            <a:solidFill>
              <a:srgbClr val="008000"/>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20507" name="Oval 37"/>
          <p:cNvSpPr>
            <a:spLocks noChangeArrowheads="1"/>
          </p:cNvSpPr>
          <p:nvPr/>
        </p:nvSpPr>
        <p:spPr bwMode="auto">
          <a:xfrm>
            <a:off x="6019800" y="4343400"/>
            <a:ext cx="1066800" cy="838200"/>
          </a:xfrm>
          <a:prstGeom prst="ellipse">
            <a:avLst/>
          </a:prstGeom>
          <a:solidFill>
            <a:schemeClr val="bg1"/>
          </a:solidFill>
          <a:ln w="28575">
            <a:solidFill>
              <a:srgbClr val="008000"/>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20508" name="Line 39"/>
          <p:cNvSpPr>
            <a:spLocks noChangeShapeType="1"/>
          </p:cNvSpPr>
          <p:nvPr/>
        </p:nvSpPr>
        <p:spPr bwMode="auto">
          <a:xfrm>
            <a:off x="7696200" y="4267200"/>
            <a:ext cx="0" cy="457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0509" name="Line 40"/>
          <p:cNvSpPr>
            <a:spLocks noChangeShapeType="1"/>
          </p:cNvSpPr>
          <p:nvPr/>
        </p:nvSpPr>
        <p:spPr bwMode="auto">
          <a:xfrm>
            <a:off x="7467600" y="3962400"/>
            <a:ext cx="0" cy="6858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0510" name="Line 41"/>
          <p:cNvSpPr>
            <a:spLocks noChangeShapeType="1"/>
          </p:cNvSpPr>
          <p:nvPr/>
        </p:nvSpPr>
        <p:spPr bwMode="auto">
          <a:xfrm>
            <a:off x="7086600" y="3810000"/>
            <a:ext cx="0" cy="9144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0511" name="Line 42"/>
          <p:cNvSpPr>
            <a:spLocks noChangeShapeType="1"/>
          </p:cNvSpPr>
          <p:nvPr/>
        </p:nvSpPr>
        <p:spPr bwMode="auto">
          <a:xfrm>
            <a:off x="6705600" y="3505200"/>
            <a:ext cx="0" cy="1219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0512" name="Oval 43"/>
          <p:cNvSpPr>
            <a:spLocks noChangeArrowheads="1"/>
          </p:cNvSpPr>
          <p:nvPr/>
        </p:nvSpPr>
        <p:spPr bwMode="auto">
          <a:xfrm>
            <a:off x="6019800" y="4572000"/>
            <a:ext cx="685800" cy="381000"/>
          </a:xfrm>
          <a:prstGeom prst="ellipse">
            <a:avLst/>
          </a:prstGeom>
          <a:solidFill>
            <a:schemeClr val="bg1"/>
          </a:solidFill>
          <a:ln w="28575">
            <a:solidFill>
              <a:srgbClr val="008000"/>
            </a:solidFill>
            <a:prstDash val="sysDot"/>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20513" name="Line 44"/>
          <p:cNvSpPr>
            <a:spLocks noChangeShapeType="1"/>
          </p:cNvSpPr>
          <p:nvPr/>
        </p:nvSpPr>
        <p:spPr bwMode="auto">
          <a:xfrm>
            <a:off x="6400800" y="3962400"/>
            <a:ext cx="0" cy="7620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20514" name="Oval 45"/>
          <p:cNvSpPr>
            <a:spLocks noChangeArrowheads="1"/>
          </p:cNvSpPr>
          <p:nvPr/>
        </p:nvSpPr>
        <p:spPr bwMode="auto">
          <a:xfrm>
            <a:off x="6019800" y="4648200"/>
            <a:ext cx="381000" cy="152400"/>
          </a:xfrm>
          <a:prstGeom prst="ellipse">
            <a:avLst/>
          </a:prstGeom>
          <a:solidFill>
            <a:schemeClr val="bg1"/>
          </a:solidFill>
          <a:ln w="28575">
            <a:solidFill>
              <a:srgbClr val="008000"/>
            </a:solidFill>
            <a:prstDash val="sysDot"/>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20515" name="Oval 46"/>
          <p:cNvSpPr>
            <a:spLocks noChangeArrowheads="1"/>
          </p:cNvSpPr>
          <p:nvPr/>
        </p:nvSpPr>
        <p:spPr bwMode="auto">
          <a:xfrm>
            <a:off x="6019800" y="4648200"/>
            <a:ext cx="228600" cy="76200"/>
          </a:xfrm>
          <a:prstGeom prst="ellipse">
            <a:avLst/>
          </a:prstGeom>
          <a:solidFill>
            <a:schemeClr val="accent1"/>
          </a:solidFill>
          <a:ln w="28575">
            <a:solidFill>
              <a:srgbClr val="008000"/>
            </a:solidFill>
            <a:prstDash val="sysDot"/>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20516" name="Text Box 48"/>
          <p:cNvSpPr txBox="1">
            <a:spLocks noChangeArrowheads="1"/>
          </p:cNvSpPr>
          <p:nvPr/>
        </p:nvSpPr>
        <p:spPr bwMode="auto">
          <a:xfrm>
            <a:off x="7010400" y="4648200"/>
            <a:ext cx="533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sz="1400" dirty="0" smtClean="0">
                <a:solidFill>
                  <a:srgbClr val="000000"/>
                </a:solidFill>
                <a:effectLst>
                  <a:outerShdw blurRad="38100" dist="38100" dir="2700000" algn="tl">
                    <a:srgbClr val="000000">
                      <a:alpha val="43137"/>
                    </a:srgbClr>
                  </a:outerShdw>
                </a:effectLst>
              </a:rPr>
              <a:t>40</a:t>
            </a:r>
          </a:p>
        </p:txBody>
      </p:sp>
      <p:sp>
        <p:nvSpPr>
          <p:cNvPr id="20517" name="Text Box 50"/>
          <p:cNvSpPr txBox="1">
            <a:spLocks noChangeArrowheads="1"/>
          </p:cNvSpPr>
          <p:nvPr/>
        </p:nvSpPr>
        <p:spPr bwMode="auto">
          <a:xfrm>
            <a:off x="7391400" y="4648200"/>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sz="1400" dirty="0" smtClean="0">
                <a:solidFill>
                  <a:srgbClr val="000000"/>
                </a:solidFill>
                <a:effectLst>
                  <a:outerShdw blurRad="38100" dist="38100" dir="2700000" algn="tl">
                    <a:srgbClr val="000000">
                      <a:alpha val="43137"/>
                    </a:srgbClr>
                  </a:outerShdw>
                </a:effectLst>
              </a:rPr>
              <a:t>30</a:t>
            </a:r>
          </a:p>
        </p:txBody>
      </p:sp>
      <p:sp>
        <p:nvSpPr>
          <p:cNvPr id="20518" name="Text Box 51"/>
          <p:cNvSpPr txBox="1">
            <a:spLocks noChangeArrowheads="1"/>
          </p:cNvSpPr>
          <p:nvPr/>
        </p:nvSpPr>
        <p:spPr bwMode="auto">
          <a:xfrm>
            <a:off x="7620000" y="4648200"/>
            <a:ext cx="533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sz="1400" dirty="0" smtClean="0">
                <a:solidFill>
                  <a:srgbClr val="000000"/>
                </a:solidFill>
                <a:effectLst>
                  <a:outerShdw blurRad="38100" dist="38100" dir="2700000" algn="tl">
                    <a:srgbClr val="000000">
                      <a:alpha val="43137"/>
                    </a:srgbClr>
                  </a:outerShdw>
                </a:effectLst>
              </a:rPr>
              <a:t>20</a:t>
            </a:r>
          </a:p>
        </p:txBody>
      </p:sp>
      <p:sp>
        <p:nvSpPr>
          <p:cNvPr id="20519" name="Text Box 52"/>
          <p:cNvSpPr txBox="1">
            <a:spLocks noChangeArrowheads="1"/>
          </p:cNvSpPr>
          <p:nvPr/>
        </p:nvSpPr>
        <p:spPr bwMode="auto">
          <a:xfrm>
            <a:off x="7772400" y="4648200"/>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sz="1200" dirty="0" smtClean="0">
                <a:solidFill>
                  <a:srgbClr val="000000"/>
                </a:solidFill>
              </a:rPr>
              <a:t> </a:t>
            </a:r>
            <a:r>
              <a:rPr lang="en-US" altLang="en-US" sz="1400" dirty="0" smtClean="0">
                <a:solidFill>
                  <a:srgbClr val="000000"/>
                </a:solidFill>
                <a:effectLst>
                  <a:outerShdw blurRad="38100" dist="38100" dir="2700000" algn="tl">
                    <a:srgbClr val="000000">
                      <a:alpha val="43137"/>
                    </a:srgbClr>
                  </a:outerShdw>
                </a:effectLst>
              </a:rPr>
              <a:t>10</a:t>
            </a:r>
          </a:p>
        </p:txBody>
      </p:sp>
      <p:sp>
        <p:nvSpPr>
          <p:cNvPr id="20520" name="Text Box 53"/>
          <p:cNvSpPr txBox="1">
            <a:spLocks noChangeArrowheads="1"/>
          </p:cNvSpPr>
          <p:nvPr/>
        </p:nvSpPr>
        <p:spPr bwMode="auto">
          <a:xfrm>
            <a:off x="5715000" y="58674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dirty="0" smtClean="0">
                <a:solidFill>
                  <a:srgbClr val="FF0000"/>
                </a:solidFill>
                <a:effectLst>
                  <a:outerShdw blurRad="38100" dist="38100" dir="2700000" algn="tl">
                    <a:srgbClr val="000000">
                      <a:alpha val="43137"/>
                    </a:srgbClr>
                  </a:outerShdw>
                </a:effectLst>
              </a:rPr>
              <a:t>OVERHANGING  CLIFF</a:t>
            </a:r>
          </a:p>
        </p:txBody>
      </p:sp>
      <p:sp>
        <p:nvSpPr>
          <p:cNvPr id="20521" name="Text Box 54"/>
          <p:cNvSpPr txBox="1">
            <a:spLocks noChangeArrowheads="1"/>
          </p:cNvSpPr>
          <p:nvPr/>
        </p:nvSpPr>
        <p:spPr bwMode="auto">
          <a:xfrm>
            <a:off x="4800600" y="32766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dirty="0" smtClean="0">
                <a:solidFill>
                  <a:srgbClr val="000000"/>
                </a:solidFill>
                <a:effectLst>
                  <a:outerShdw blurRad="38100" dist="38100" dir="2700000" algn="tl">
                    <a:srgbClr val="000000">
                      <a:alpha val="43137"/>
                    </a:srgbClr>
                  </a:outerShdw>
                </a:effectLst>
              </a:rPr>
              <a:t>10</a:t>
            </a:r>
          </a:p>
        </p:txBody>
      </p:sp>
      <p:sp>
        <p:nvSpPr>
          <p:cNvPr id="20522" name="Text Box 55"/>
          <p:cNvSpPr txBox="1">
            <a:spLocks noChangeArrowheads="1"/>
          </p:cNvSpPr>
          <p:nvPr/>
        </p:nvSpPr>
        <p:spPr bwMode="auto">
          <a:xfrm>
            <a:off x="4800600" y="28194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dirty="0" smtClean="0">
                <a:solidFill>
                  <a:srgbClr val="000000"/>
                </a:solidFill>
                <a:effectLst>
                  <a:outerShdw blurRad="38100" dist="38100" dir="2700000" algn="tl">
                    <a:srgbClr val="000000">
                      <a:alpha val="43137"/>
                    </a:srgbClr>
                  </a:outerShdw>
                </a:effectLst>
              </a:rPr>
              <a:t>20</a:t>
            </a:r>
          </a:p>
        </p:txBody>
      </p:sp>
      <p:sp>
        <p:nvSpPr>
          <p:cNvPr id="20523" name="Text Box 56"/>
          <p:cNvSpPr txBox="1">
            <a:spLocks noChangeArrowheads="1"/>
          </p:cNvSpPr>
          <p:nvPr/>
        </p:nvSpPr>
        <p:spPr bwMode="auto">
          <a:xfrm>
            <a:off x="4800600" y="22098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dirty="0" smtClean="0">
                <a:solidFill>
                  <a:srgbClr val="000000"/>
                </a:solidFill>
                <a:effectLst>
                  <a:outerShdw blurRad="38100" dist="38100" dir="2700000" algn="tl">
                    <a:srgbClr val="000000">
                      <a:alpha val="43137"/>
                    </a:srgbClr>
                  </a:outerShdw>
                </a:effectLst>
              </a:rPr>
              <a:t>30</a:t>
            </a:r>
          </a:p>
        </p:txBody>
      </p:sp>
      <p:sp>
        <p:nvSpPr>
          <p:cNvPr id="20524" name="Text Box 57"/>
          <p:cNvSpPr txBox="1">
            <a:spLocks noChangeArrowheads="1"/>
          </p:cNvSpPr>
          <p:nvPr/>
        </p:nvSpPr>
        <p:spPr bwMode="auto">
          <a:xfrm>
            <a:off x="4800600" y="16764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dirty="0" smtClean="0">
                <a:solidFill>
                  <a:srgbClr val="000000"/>
                </a:solidFill>
                <a:effectLst>
                  <a:outerShdw blurRad="38100" dist="38100" dir="2700000" algn="tl">
                    <a:srgbClr val="000000">
                      <a:alpha val="43137"/>
                    </a:srgbClr>
                  </a:outerShdw>
                </a:effectLst>
              </a:rPr>
              <a:t>40</a:t>
            </a:r>
          </a:p>
        </p:txBody>
      </p:sp>
      <p:sp>
        <p:nvSpPr>
          <p:cNvPr id="20525" name="Rectangle 58"/>
          <p:cNvSpPr>
            <a:spLocks noChangeArrowheads="1"/>
          </p:cNvSpPr>
          <p:nvPr/>
        </p:nvSpPr>
        <p:spPr bwMode="auto">
          <a:xfrm>
            <a:off x="8686800" y="6400800"/>
            <a:ext cx="533400" cy="457200"/>
          </a:xfrm>
          <a:prstGeom prst="rect">
            <a:avLst/>
          </a:prstGeom>
          <a:gradFill rotWithShape="1">
            <a:gsLst>
              <a:gs pos="0">
                <a:schemeClr val="bg1"/>
              </a:gs>
              <a:gs pos="100000">
                <a:srgbClr val="4DCFA7"/>
              </a:gs>
            </a:gsLst>
            <a:lin ang="5400000" scaled="1"/>
          </a:gradFill>
          <a:ln w="9525">
            <a:solidFill>
              <a:schemeClr val="tx1"/>
            </a:solidFill>
            <a:miter lim="800000"/>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20527" name="Rectangle 50"/>
          <p:cNvSpPr>
            <a:spLocks noChangeArrowheads="1"/>
          </p:cNvSpPr>
          <p:nvPr/>
        </p:nvSpPr>
        <p:spPr bwMode="auto">
          <a:xfrm>
            <a:off x="0" y="6400800"/>
            <a:ext cx="8686800" cy="457200"/>
          </a:xfrm>
          <a:prstGeom prst="rect">
            <a:avLst/>
          </a:prstGeom>
          <a:solidFill>
            <a:srgbClr val="FFCCCC"/>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smtClean="0">
              <a:solidFill>
                <a:srgbClr val="000000"/>
              </a:solidFill>
            </a:endParaRPr>
          </a:p>
        </p:txBody>
      </p:sp>
    </p:spTree>
    <p:extLst>
      <p:ext uri="{BB962C8B-B14F-4D97-AF65-F5344CB8AC3E}">
        <p14:creationId xmlns:p14="http://schemas.microsoft.com/office/powerpoint/2010/main" val="2435124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381000"/>
            <a:ext cx="7010400" cy="762000"/>
          </a:xfrm>
        </p:spPr>
        <p:txBody>
          <a:bodyPr/>
          <a:lstStyle/>
          <a:p>
            <a:r>
              <a:rPr lang="en-US" altLang="en-US" sz="4000" b="1" dirty="0">
                <a:solidFill>
                  <a:srgbClr val="FF0000"/>
                </a:solidFill>
              </a:rPr>
              <a:t>3. Valleys and higher elevation </a:t>
            </a:r>
          </a:p>
        </p:txBody>
      </p:sp>
      <p:sp>
        <p:nvSpPr>
          <p:cNvPr id="24579" name="Rectangle 3"/>
          <p:cNvSpPr>
            <a:spLocks noGrp="1" noChangeArrowheads="1"/>
          </p:cNvSpPr>
          <p:nvPr>
            <p:ph idx="1"/>
          </p:nvPr>
        </p:nvSpPr>
        <p:spPr>
          <a:xfrm>
            <a:off x="609600" y="1524000"/>
            <a:ext cx="3048000" cy="1905000"/>
          </a:xfrm>
        </p:spPr>
        <p:txBody>
          <a:bodyPr/>
          <a:lstStyle/>
          <a:p>
            <a:pPr marL="0" indent="0">
              <a:buFontTx/>
              <a:buNone/>
            </a:pPr>
            <a:r>
              <a:rPr lang="en-US" altLang="en-US" b="1" dirty="0">
                <a:solidFill>
                  <a:srgbClr val="FF0000"/>
                </a:solidFill>
              </a:rPr>
              <a:t>A series of V-shapes indicates a valley and the V’s point to </a:t>
            </a:r>
            <a:r>
              <a:rPr lang="en-US" altLang="en-US" b="1" dirty="0" smtClean="0">
                <a:solidFill>
                  <a:srgbClr val="FF0000"/>
                </a:solidFill>
              </a:rPr>
              <a:t>a higher </a:t>
            </a:r>
            <a:r>
              <a:rPr lang="en-US" altLang="en-US" b="1" dirty="0">
                <a:solidFill>
                  <a:srgbClr val="FF0000"/>
                </a:solidFill>
              </a:rPr>
              <a:t>elevation.</a:t>
            </a:r>
          </a:p>
        </p:txBody>
      </p:sp>
      <p:pic>
        <p:nvPicPr>
          <p:cNvPr id="24580" name="Picture 4" descr="ContourValley3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581400"/>
            <a:ext cx="3779838" cy="2733675"/>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Contour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317625"/>
            <a:ext cx="5132388" cy="211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215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81000"/>
            <a:ext cx="7772400" cy="457200"/>
          </a:xfrm>
        </p:spPr>
        <p:txBody>
          <a:bodyPr/>
          <a:lstStyle/>
          <a:p>
            <a:r>
              <a:rPr lang="en-US" altLang="en-US" sz="4000" dirty="0">
                <a:solidFill>
                  <a:srgbClr val="FFFF00"/>
                </a:solidFill>
              </a:rPr>
              <a:t>4.  U shapes and ridge</a:t>
            </a:r>
          </a:p>
        </p:txBody>
      </p:sp>
      <p:sp>
        <p:nvSpPr>
          <p:cNvPr id="26627" name="Rectangle 3"/>
          <p:cNvSpPr>
            <a:spLocks noGrp="1" noChangeArrowheads="1"/>
          </p:cNvSpPr>
          <p:nvPr>
            <p:ph idx="1"/>
          </p:nvPr>
        </p:nvSpPr>
        <p:spPr>
          <a:xfrm>
            <a:off x="533400" y="1066800"/>
            <a:ext cx="3200400" cy="1524000"/>
          </a:xfrm>
        </p:spPr>
        <p:txBody>
          <a:bodyPr/>
          <a:lstStyle/>
          <a:p>
            <a:pPr marL="50800" indent="-50800">
              <a:spcBef>
                <a:spcPts val="1200"/>
              </a:spcBef>
              <a:spcAft>
                <a:spcPts val="300"/>
              </a:spcAft>
              <a:buFontTx/>
              <a:buNone/>
            </a:pPr>
            <a:r>
              <a:rPr lang="en-US" altLang="en-US" sz="2800" b="1" dirty="0">
                <a:solidFill>
                  <a:srgbClr val="00B050"/>
                </a:solidFill>
              </a:rPr>
              <a:t>A series of U shapes indicates a ridge.  The U shapes will point to lower </a:t>
            </a:r>
            <a:r>
              <a:rPr lang="en-US" altLang="en-US" sz="2800" b="1" dirty="0" smtClean="0">
                <a:solidFill>
                  <a:srgbClr val="00B050"/>
                </a:solidFill>
              </a:rPr>
              <a:t>a elevation</a:t>
            </a:r>
            <a:r>
              <a:rPr lang="en-US" altLang="en-US" sz="2800" b="1" dirty="0">
                <a:solidFill>
                  <a:srgbClr val="00B050"/>
                </a:solidFill>
              </a:rPr>
              <a:t>.</a:t>
            </a:r>
            <a:endParaRPr lang="en-US" altLang="en-US" sz="2800" dirty="0">
              <a:solidFill>
                <a:srgbClr val="00B050"/>
              </a:solidFill>
            </a:endParaRPr>
          </a:p>
        </p:txBody>
      </p:sp>
      <p:pic>
        <p:nvPicPr>
          <p:cNvPr id="26628" name="Picture 4" descr="Contou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066800"/>
            <a:ext cx="4787900" cy="1871663"/>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5" descr="ContourRidge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810000"/>
            <a:ext cx="6400800" cy="247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45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62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752600" y="304800"/>
            <a:ext cx="5638800" cy="685800"/>
          </a:xfrm>
        </p:spPr>
        <p:txBody>
          <a:bodyPr/>
          <a:lstStyle/>
          <a:p>
            <a:r>
              <a:rPr lang="en-US" altLang="en-US" sz="4000" dirty="0">
                <a:solidFill>
                  <a:srgbClr val="FFFF00"/>
                </a:solidFill>
              </a:rPr>
              <a:t>5. Contour Spacing </a:t>
            </a:r>
            <a:endParaRPr lang="en-US" altLang="en-US" sz="4000" b="1" dirty="0">
              <a:solidFill>
                <a:srgbClr val="FFFF00"/>
              </a:solidFill>
            </a:endParaRPr>
          </a:p>
        </p:txBody>
      </p:sp>
      <p:sp>
        <p:nvSpPr>
          <p:cNvPr id="28675" name="Rectangle 3"/>
          <p:cNvSpPr>
            <a:spLocks noGrp="1" noChangeArrowheads="1"/>
          </p:cNvSpPr>
          <p:nvPr>
            <p:ph idx="1"/>
          </p:nvPr>
        </p:nvSpPr>
        <p:spPr>
          <a:xfrm>
            <a:off x="609600" y="1143000"/>
            <a:ext cx="3276600" cy="1066800"/>
          </a:xfrm>
        </p:spPr>
        <p:txBody>
          <a:bodyPr/>
          <a:lstStyle/>
          <a:p>
            <a:pPr marL="0" indent="0">
              <a:buFontTx/>
              <a:buNone/>
            </a:pPr>
            <a:r>
              <a:rPr lang="en-US" altLang="en-US" sz="2800" b="1" dirty="0">
                <a:solidFill>
                  <a:srgbClr val="FF0000"/>
                </a:solidFill>
              </a:rPr>
              <a:t>Evenly spaced contours indicate an area of uniform slope.</a:t>
            </a:r>
          </a:p>
        </p:txBody>
      </p:sp>
      <p:pic>
        <p:nvPicPr>
          <p:cNvPr id="28676" name="Picture 4" descr="Contours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6215" y="2667000"/>
            <a:ext cx="4600575" cy="2825750"/>
          </a:xfrm>
          <a:prstGeom prst="rect">
            <a:avLst/>
          </a:prstGeom>
          <a:noFill/>
          <a:extLst>
            <a:ext uri="{909E8E84-426E-40DD-AFC4-6F175D3DCCD1}">
              <a14:hiddenFill xmlns:a14="http://schemas.microsoft.com/office/drawing/2010/main">
                <a:solidFill>
                  <a:srgbClr val="FFFFFF"/>
                </a:solidFill>
              </a14:hiddenFill>
            </a:ext>
          </a:extLst>
        </p:spPr>
      </p:pic>
      <p:sp>
        <p:nvSpPr>
          <p:cNvPr id="28677" name="Rectangle 5"/>
          <p:cNvSpPr>
            <a:spLocks noChangeArrowheads="1"/>
          </p:cNvSpPr>
          <p:nvPr/>
        </p:nvSpPr>
        <p:spPr bwMode="auto">
          <a:xfrm>
            <a:off x="609600" y="3013075"/>
            <a:ext cx="3352800" cy="1066800"/>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2000">
                <a:solidFill>
                  <a:schemeClr val="tx1"/>
                </a:solidFill>
                <a:latin typeface="Arial" pitchFamily="34" charset="0"/>
                <a:ea typeface="ＭＳ Ｐゴシック" pitchFamily="34" charset="-128"/>
              </a:defRPr>
            </a:lvl1pPr>
            <a:lvl2pPr marL="742950" indent="-285750">
              <a:spcBef>
                <a:spcPct val="20000"/>
              </a:spcBef>
              <a:buChar char="–"/>
              <a:defRPr>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fontAlgn="base">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fontAlgn="base">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fontAlgn="base">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fontAlgn="base">
              <a:spcBef>
                <a:spcPct val="20000"/>
              </a:spcBef>
              <a:spcAft>
                <a:spcPct val="0"/>
              </a:spcAft>
              <a:buChar char="»"/>
              <a:defRPr sz="2000">
                <a:solidFill>
                  <a:schemeClr val="tx1"/>
                </a:solidFill>
                <a:latin typeface="Arial" pitchFamily="34" charset="0"/>
                <a:ea typeface="ＭＳ Ｐゴシック" pitchFamily="34" charset="-128"/>
              </a:defRPr>
            </a:lvl9pPr>
          </a:lstStyle>
          <a:p>
            <a:pPr fontAlgn="base">
              <a:spcAft>
                <a:spcPct val="0"/>
              </a:spcAft>
              <a:buFontTx/>
              <a:buNone/>
            </a:pPr>
            <a:r>
              <a:rPr lang="en-US" altLang="en-US" sz="2800" b="1" dirty="0" smtClean="0">
                <a:solidFill>
                  <a:srgbClr val="FF0000"/>
                </a:solidFill>
                <a:effectLst>
                  <a:outerShdw blurRad="38100" dist="38100" dir="2700000" algn="tl">
                    <a:srgbClr val="000000">
                      <a:alpha val="43137"/>
                    </a:srgbClr>
                  </a:outerShdw>
                </a:effectLst>
              </a:rPr>
              <a:t>Unevenly spaced contours indicates an area with variable slope.</a:t>
            </a:r>
          </a:p>
        </p:txBody>
      </p:sp>
    </p:spTree>
    <p:extLst>
      <p:ext uri="{BB962C8B-B14F-4D97-AF65-F5344CB8AC3E}">
        <p14:creationId xmlns:p14="http://schemas.microsoft.com/office/powerpoint/2010/main" val="31376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67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743200" y="304800"/>
            <a:ext cx="3657600" cy="533400"/>
          </a:xfrm>
        </p:spPr>
        <p:txBody>
          <a:bodyPr/>
          <a:lstStyle/>
          <a:p>
            <a:r>
              <a:rPr lang="en-US" altLang="en-US" dirty="0">
                <a:solidFill>
                  <a:srgbClr val="FFFF00"/>
                </a:solidFill>
              </a:rPr>
              <a:t>6.  Hills and Depressions  </a:t>
            </a:r>
          </a:p>
        </p:txBody>
      </p:sp>
      <p:sp>
        <p:nvSpPr>
          <p:cNvPr id="30723" name="Rectangle 3"/>
          <p:cNvSpPr>
            <a:spLocks noGrp="1" noChangeArrowheads="1"/>
          </p:cNvSpPr>
          <p:nvPr>
            <p:ph idx="1"/>
          </p:nvPr>
        </p:nvSpPr>
        <p:spPr>
          <a:xfrm>
            <a:off x="5058770" y="1679575"/>
            <a:ext cx="3657600" cy="1066800"/>
          </a:xfrm>
        </p:spPr>
        <p:txBody>
          <a:bodyPr/>
          <a:lstStyle/>
          <a:p>
            <a:pPr marL="0" indent="0">
              <a:buFontTx/>
              <a:buNone/>
            </a:pPr>
            <a:r>
              <a:rPr lang="en-US" altLang="en-US" sz="2800" b="1" dirty="0"/>
              <a:t>A series of closed contours with increasing elevation indicates a hill.</a:t>
            </a:r>
            <a:endParaRPr lang="en-US" altLang="en-US" sz="2800" b="1" dirty="0">
              <a:solidFill>
                <a:srgbClr val="339966"/>
              </a:solidFill>
            </a:endParaRPr>
          </a:p>
        </p:txBody>
      </p:sp>
      <p:pic>
        <p:nvPicPr>
          <p:cNvPr id="30724" name="Picture 4" descr="Contour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752600"/>
            <a:ext cx="4495800" cy="2206625"/>
          </a:xfrm>
          <a:prstGeom prst="rect">
            <a:avLst/>
          </a:prstGeom>
          <a:noFill/>
          <a:extLst>
            <a:ext uri="{909E8E84-426E-40DD-AFC4-6F175D3DCCD1}">
              <a14:hiddenFill xmlns:a14="http://schemas.microsoft.com/office/drawing/2010/main">
                <a:solidFill>
                  <a:srgbClr val="FFFFFF"/>
                </a:solidFill>
              </a14:hiddenFill>
            </a:ext>
          </a:extLst>
        </p:spPr>
      </p:pic>
      <p:sp>
        <p:nvSpPr>
          <p:cNvPr id="30725" name="Rectangle 5"/>
          <p:cNvSpPr>
            <a:spLocks noChangeArrowheads="1"/>
          </p:cNvSpPr>
          <p:nvPr/>
        </p:nvSpPr>
        <p:spPr bwMode="auto">
          <a:xfrm>
            <a:off x="5105400" y="2212975"/>
            <a:ext cx="3352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0"/>
              </a:spcBef>
              <a:spcAft>
                <a:spcPct val="0"/>
              </a:spcAft>
            </a:pPr>
            <a:r>
              <a:rPr lang="en-US" altLang="en-US" sz="2400" b="1" smtClean="0">
                <a:solidFill>
                  <a:srgbClr val="339966"/>
                </a:solidFill>
              </a:rPr>
              <a:t>                          </a:t>
            </a:r>
            <a:endParaRPr lang="en-US" altLang="en-US" sz="2000" b="1" smtClean="0">
              <a:solidFill>
                <a:srgbClr val="339966"/>
              </a:solidFill>
            </a:endParaRPr>
          </a:p>
        </p:txBody>
      </p:sp>
      <p:sp>
        <p:nvSpPr>
          <p:cNvPr id="30726" name="Rectangle 6"/>
          <p:cNvSpPr>
            <a:spLocks noChangeArrowheads="1"/>
          </p:cNvSpPr>
          <p:nvPr/>
        </p:nvSpPr>
        <p:spPr bwMode="auto">
          <a:xfrm>
            <a:off x="5096301" y="3505200"/>
            <a:ext cx="3657600" cy="914400"/>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2000">
                <a:solidFill>
                  <a:schemeClr val="tx1"/>
                </a:solidFill>
                <a:latin typeface="Arial" pitchFamily="34" charset="0"/>
                <a:ea typeface="ＭＳ Ｐゴシック" pitchFamily="34" charset="-128"/>
              </a:defRPr>
            </a:lvl1pPr>
            <a:lvl2pPr marL="742950" indent="-285750">
              <a:spcBef>
                <a:spcPct val="20000"/>
              </a:spcBef>
              <a:buChar char="–"/>
              <a:defRPr>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fontAlgn="base">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fontAlgn="base">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fontAlgn="base">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fontAlgn="base">
              <a:spcBef>
                <a:spcPct val="20000"/>
              </a:spcBef>
              <a:spcAft>
                <a:spcPct val="0"/>
              </a:spcAft>
              <a:buChar char="»"/>
              <a:defRPr sz="2000">
                <a:solidFill>
                  <a:schemeClr val="tx1"/>
                </a:solidFill>
                <a:latin typeface="Arial" pitchFamily="34" charset="0"/>
                <a:ea typeface="ＭＳ Ｐゴシック" pitchFamily="34" charset="-128"/>
              </a:defRPr>
            </a:lvl9pPr>
          </a:lstStyle>
          <a:p>
            <a:pPr fontAlgn="base">
              <a:spcAft>
                <a:spcPct val="0"/>
              </a:spcAft>
              <a:buFontTx/>
              <a:buNone/>
            </a:pPr>
            <a:r>
              <a:rPr lang="en-US" altLang="en-US" sz="2800" b="1" dirty="0" smtClean="0"/>
              <a:t>Hills may be identified with a “+” with the elevations</a:t>
            </a:r>
          </a:p>
        </p:txBody>
      </p:sp>
    </p:spTree>
    <p:extLst>
      <p:ext uri="{BB962C8B-B14F-4D97-AF65-F5344CB8AC3E}">
        <p14:creationId xmlns:p14="http://schemas.microsoft.com/office/powerpoint/2010/main" val="680313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P spid="30725" grpId="0"/>
      <p:bldP spid="3072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Chapter 11</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smtClean="0"/>
              <a:t>			  </a:t>
            </a:r>
            <a:r>
              <a:rPr lang="en-US" dirty="0" smtClean="0">
                <a:effectLst>
                  <a:outerShdw blurRad="38100" dist="38100" dir="2700000" algn="tl">
                    <a:srgbClr val="000000">
                      <a:alpha val="43137"/>
                    </a:srgbClr>
                  </a:outerShdw>
                </a:effectLst>
              </a:rPr>
              <a:t>Contours</a:t>
            </a:r>
          </a:p>
          <a:p>
            <a:r>
              <a:rPr lang="en-US" dirty="0" smtClean="0">
                <a:effectLst>
                  <a:outerShdw blurRad="38100" dist="38100" dir="2700000" algn="tl">
                    <a:srgbClr val="000000">
                      <a:alpha val="43137"/>
                    </a:srgbClr>
                  </a:outerShdw>
                </a:effectLst>
              </a:rPr>
              <a:t>Connecting the points of similar elevation assures the contour intervals remain the same all the way around providing an accurate configuration of the ground. </a:t>
            </a:r>
          </a:p>
          <a:p>
            <a:r>
              <a:rPr lang="en-US" dirty="0" smtClean="0">
                <a:effectLst>
                  <a:outerShdw blurRad="38100" dist="38100" dir="2700000" algn="tl">
                    <a:srgbClr val="000000">
                      <a:alpha val="43137"/>
                    </a:srgbClr>
                  </a:outerShdw>
                </a:effectLst>
              </a:rPr>
              <a:t>Contours are useful for dealing with site work, landscaping and earthwork (excavation/embankment).</a:t>
            </a:r>
          </a:p>
          <a:p>
            <a:pPr marL="0" indent="0">
              <a:buNone/>
            </a:pPr>
            <a:endParaRPr lang="en-US" dirty="0"/>
          </a:p>
        </p:txBody>
      </p:sp>
    </p:spTree>
    <p:extLst>
      <p:ext uri="{BB962C8B-B14F-4D97-AF65-F5344CB8AC3E}">
        <p14:creationId xmlns:p14="http://schemas.microsoft.com/office/powerpoint/2010/main" val="4292211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24050" y="304800"/>
            <a:ext cx="5295900" cy="685800"/>
          </a:xfrm>
        </p:spPr>
        <p:txBody>
          <a:bodyPr/>
          <a:lstStyle/>
          <a:p>
            <a:r>
              <a:rPr lang="en-US" altLang="en-US" dirty="0">
                <a:solidFill>
                  <a:srgbClr val="FFFF00"/>
                </a:solidFill>
              </a:rPr>
              <a:t>6.  Hills and Depressions--cont.</a:t>
            </a:r>
          </a:p>
        </p:txBody>
      </p:sp>
      <p:sp>
        <p:nvSpPr>
          <p:cNvPr id="32771" name="Rectangle 3"/>
          <p:cNvSpPr>
            <a:spLocks noGrp="1" noChangeArrowheads="1"/>
          </p:cNvSpPr>
          <p:nvPr>
            <p:ph idx="1"/>
          </p:nvPr>
        </p:nvSpPr>
        <p:spPr>
          <a:xfrm>
            <a:off x="762000" y="1524000"/>
            <a:ext cx="2971800" cy="2286000"/>
          </a:xfrm>
        </p:spPr>
        <p:txBody>
          <a:bodyPr/>
          <a:lstStyle/>
          <a:p>
            <a:pPr marL="228600" indent="-228600" eaLnBrk="0" hangingPunct="0">
              <a:spcBef>
                <a:spcPct val="0"/>
              </a:spcBef>
              <a:buFont typeface="Wingdings" pitchFamily="2" charset="2"/>
              <a:buChar char="v"/>
            </a:pPr>
            <a:r>
              <a:rPr lang="en-US" altLang="en-US" sz="2800" b="1" dirty="0"/>
              <a:t>A series of closed contours with decreasing elevation indicates a depression.</a:t>
            </a:r>
          </a:p>
          <a:p>
            <a:pPr marL="228600" indent="-228600">
              <a:buFont typeface="Wingdings" pitchFamily="2" charset="2"/>
              <a:buChar char="v"/>
            </a:pPr>
            <a:r>
              <a:rPr lang="en-US" altLang="en-US" sz="2800" b="1" dirty="0"/>
              <a:t>Depressions may be identified with a </a:t>
            </a:r>
            <a:r>
              <a:rPr lang="en-US" altLang="en-US" sz="2800" b="1" dirty="0" smtClean="0"/>
              <a:t>“ - ”.</a:t>
            </a:r>
            <a:endParaRPr lang="en-US" altLang="en-US" sz="2800" dirty="0"/>
          </a:p>
        </p:txBody>
      </p:sp>
      <p:pic>
        <p:nvPicPr>
          <p:cNvPr id="32772" name="Picture 4" descr="Contour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581400"/>
            <a:ext cx="4765675" cy="233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943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7. Hills &amp; Depressions</a:t>
            </a:r>
            <a:endParaRPr lang="en-US" dirty="0">
              <a:solidFill>
                <a:srgbClr val="FFFF00"/>
              </a:solidFill>
            </a:endParaRPr>
          </a:p>
        </p:txBody>
      </p:sp>
      <p:sp>
        <p:nvSpPr>
          <p:cNvPr id="3" name="Content Placeholder 2"/>
          <p:cNvSpPr>
            <a:spLocks noGrp="1"/>
          </p:cNvSpPr>
          <p:nvPr>
            <p:ph sz="half" idx="1"/>
          </p:nvPr>
        </p:nvSpPr>
        <p:spPr/>
        <p:txBody>
          <a:bodyPr/>
          <a:lstStyle/>
          <a:p>
            <a:r>
              <a:rPr lang="en-US" dirty="0" smtClean="0"/>
              <a:t>Hill Contours</a:t>
            </a:r>
            <a:endParaRPr lang="en-US" dirty="0"/>
          </a:p>
        </p:txBody>
      </p:sp>
      <p:sp>
        <p:nvSpPr>
          <p:cNvPr id="4" name="Content Placeholder 3"/>
          <p:cNvSpPr>
            <a:spLocks noGrp="1"/>
          </p:cNvSpPr>
          <p:nvPr>
            <p:ph sz="half" idx="2"/>
          </p:nvPr>
        </p:nvSpPr>
        <p:spPr/>
        <p:txBody>
          <a:bodyPr/>
          <a:lstStyle/>
          <a:p>
            <a:r>
              <a:rPr lang="en-US" dirty="0" smtClean="0"/>
              <a:t>Depression Contours</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47" y="2438400"/>
            <a:ext cx="3725609" cy="3085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http://geokov.com/Images/topography/depression-contou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438400"/>
            <a:ext cx="3420428" cy="2996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650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476500" y="304800"/>
            <a:ext cx="4191000" cy="685800"/>
          </a:xfrm>
        </p:spPr>
        <p:txBody>
          <a:bodyPr/>
          <a:lstStyle/>
          <a:p>
            <a:r>
              <a:rPr lang="en-US" altLang="en-US" sz="4000" dirty="0">
                <a:solidFill>
                  <a:srgbClr val="FFFF00"/>
                </a:solidFill>
              </a:rPr>
              <a:t>8</a:t>
            </a:r>
            <a:r>
              <a:rPr lang="en-US" altLang="en-US" sz="4000" dirty="0" smtClean="0">
                <a:solidFill>
                  <a:srgbClr val="FFFF00"/>
                </a:solidFill>
              </a:rPr>
              <a:t>. </a:t>
            </a:r>
            <a:r>
              <a:rPr lang="en-US" altLang="en-US" sz="4000" dirty="0">
                <a:solidFill>
                  <a:srgbClr val="FFFF00"/>
                </a:solidFill>
              </a:rPr>
              <a:t>Hachures  </a:t>
            </a:r>
          </a:p>
        </p:txBody>
      </p:sp>
      <p:sp>
        <p:nvSpPr>
          <p:cNvPr id="34819" name="Rectangle 3"/>
          <p:cNvSpPr>
            <a:spLocks noGrp="1" noChangeArrowheads="1"/>
          </p:cNvSpPr>
          <p:nvPr>
            <p:ph idx="1"/>
          </p:nvPr>
        </p:nvSpPr>
        <p:spPr>
          <a:xfrm>
            <a:off x="685800" y="1066800"/>
            <a:ext cx="3886200" cy="2895600"/>
          </a:xfrm>
        </p:spPr>
        <p:txBody>
          <a:bodyPr/>
          <a:lstStyle/>
          <a:p>
            <a:pPr marL="228600" indent="-228600">
              <a:buFont typeface="Wingdings" pitchFamily="2" charset="2"/>
              <a:buChar char="v"/>
            </a:pPr>
            <a:r>
              <a:rPr lang="en-US" altLang="en-US" sz="2800" dirty="0"/>
              <a:t>Hachures are short lines which are perpendicular to the contour line.</a:t>
            </a:r>
          </a:p>
          <a:p>
            <a:pPr marL="228600" indent="-228600">
              <a:buFont typeface="Wingdings" pitchFamily="2" charset="2"/>
              <a:buChar char="v"/>
            </a:pPr>
            <a:r>
              <a:rPr lang="en-US" altLang="en-US" sz="2800" dirty="0"/>
              <a:t>Used to indicate a hill or a depression.</a:t>
            </a:r>
          </a:p>
          <a:p>
            <a:pPr marL="228600" indent="-228600">
              <a:buFont typeface="Wingdings" pitchFamily="2" charset="2"/>
              <a:buChar char="v"/>
            </a:pPr>
            <a:r>
              <a:rPr lang="en-US" altLang="en-US" sz="2800" dirty="0"/>
              <a:t>Not used on modern maps.</a:t>
            </a:r>
          </a:p>
        </p:txBody>
      </p:sp>
      <p:pic>
        <p:nvPicPr>
          <p:cNvPr id="34820" name="Picture 4" descr="ContoursHachu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276600"/>
            <a:ext cx="3962400" cy="237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387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057400" y="304800"/>
            <a:ext cx="4114800" cy="457200"/>
          </a:xfrm>
        </p:spPr>
        <p:txBody>
          <a:bodyPr/>
          <a:lstStyle/>
          <a:p>
            <a:r>
              <a:rPr lang="en-US" altLang="en-US" sz="4000" dirty="0" smtClean="0">
                <a:solidFill>
                  <a:srgbClr val="FFFF00"/>
                </a:solidFill>
              </a:rPr>
              <a:t>9. Contour </a:t>
            </a:r>
            <a:r>
              <a:rPr lang="en-US" altLang="en-US" sz="4000" dirty="0">
                <a:solidFill>
                  <a:srgbClr val="FFFF00"/>
                </a:solidFill>
              </a:rPr>
              <a:t>Spacing</a:t>
            </a:r>
          </a:p>
        </p:txBody>
      </p:sp>
      <p:sp>
        <p:nvSpPr>
          <p:cNvPr id="36867" name="Rectangle 3"/>
          <p:cNvSpPr>
            <a:spLocks noGrp="1" noChangeArrowheads="1"/>
          </p:cNvSpPr>
          <p:nvPr>
            <p:ph idx="1"/>
          </p:nvPr>
        </p:nvSpPr>
        <p:spPr>
          <a:xfrm>
            <a:off x="5257800" y="1219200"/>
            <a:ext cx="3200400" cy="2209800"/>
          </a:xfrm>
        </p:spPr>
        <p:txBody>
          <a:bodyPr/>
          <a:lstStyle/>
          <a:p>
            <a:r>
              <a:rPr lang="en-US" altLang="en-US" sz="2800" dirty="0"/>
              <a:t>Contours spaced close together indicate a higher % slope.</a:t>
            </a:r>
          </a:p>
          <a:p>
            <a:r>
              <a:rPr lang="en-US" altLang="en-US" sz="2800" dirty="0"/>
              <a:t>Contours spaced wider apart indicate lower % slope</a:t>
            </a:r>
            <a:r>
              <a:rPr lang="en-US" altLang="en-US" sz="1800" dirty="0"/>
              <a:t>.</a:t>
            </a:r>
            <a:endParaRPr lang="en-US" altLang="en-US" dirty="0"/>
          </a:p>
        </p:txBody>
      </p:sp>
      <p:pic>
        <p:nvPicPr>
          <p:cNvPr id="36868" name="Picture 4" descr="Contour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676400"/>
            <a:ext cx="4419600" cy="274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2717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09800" y="228600"/>
            <a:ext cx="4724400" cy="685800"/>
          </a:xfrm>
        </p:spPr>
        <p:txBody>
          <a:bodyPr/>
          <a:lstStyle/>
          <a:p>
            <a:r>
              <a:rPr lang="en-US" altLang="en-US" sz="2800" dirty="0">
                <a:solidFill>
                  <a:srgbClr val="FFFF00"/>
                </a:solidFill>
              </a:rPr>
              <a:t>9. Contour Spacing--cont.</a:t>
            </a:r>
          </a:p>
        </p:txBody>
      </p:sp>
      <p:pic>
        <p:nvPicPr>
          <p:cNvPr id="38915" name="Picture 3" descr="OkanagonNationalFo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952500"/>
            <a:ext cx="6019800" cy="4532313"/>
          </a:xfrm>
          <a:prstGeom prst="rect">
            <a:avLst/>
          </a:prstGeom>
          <a:noFill/>
          <a:extLst>
            <a:ext uri="{909E8E84-426E-40DD-AFC4-6F175D3DCCD1}">
              <a14:hiddenFill xmlns:a14="http://schemas.microsoft.com/office/drawing/2010/main">
                <a:solidFill>
                  <a:srgbClr val="FFFFFF"/>
                </a:solidFill>
              </a14:hiddenFill>
            </a:ext>
          </a:extLst>
        </p:spPr>
      </p:pic>
      <p:sp>
        <p:nvSpPr>
          <p:cNvPr id="38916" name="Rectangle 4"/>
          <p:cNvSpPr>
            <a:spLocks noChangeArrowheads="1"/>
          </p:cNvSpPr>
          <p:nvPr/>
        </p:nvSpPr>
        <p:spPr bwMode="auto">
          <a:xfrm>
            <a:off x="92856" y="868178"/>
            <a:ext cx="2608263" cy="1815882"/>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569913">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fontAlgn="base" hangingPunct="0">
              <a:spcBef>
                <a:spcPct val="0"/>
              </a:spcBef>
              <a:spcAft>
                <a:spcPct val="0"/>
              </a:spcAft>
            </a:pPr>
            <a:r>
              <a:rPr lang="en-US" altLang="en-US" sz="2800" dirty="0" smtClean="0"/>
              <a:t>Contours are perpendicular to maximum slope.</a:t>
            </a:r>
          </a:p>
        </p:txBody>
      </p:sp>
      <p:sp>
        <p:nvSpPr>
          <p:cNvPr id="38917" name="Line 5"/>
          <p:cNvSpPr>
            <a:spLocks noChangeShapeType="1"/>
          </p:cNvSpPr>
          <p:nvPr/>
        </p:nvSpPr>
        <p:spPr bwMode="auto">
          <a:xfrm>
            <a:off x="5105400" y="1676400"/>
            <a:ext cx="3810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38918" name="Line 6"/>
          <p:cNvSpPr>
            <a:spLocks noChangeShapeType="1"/>
          </p:cNvSpPr>
          <p:nvPr/>
        </p:nvSpPr>
        <p:spPr bwMode="auto">
          <a:xfrm>
            <a:off x="2362200" y="1600200"/>
            <a:ext cx="2819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38919" name="Rectangle 7"/>
          <p:cNvSpPr>
            <a:spLocks noChangeArrowheads="1"/>
          </p:cNvSpPr>
          <p:nvPr/>
        </p:nvSpPr>
        <p:spPr bwMode="auto">
          <a:xfrm>
            <a:off x="304800" y="3627437"/>
            <a:ext cx="3733800" cy="2225675"/>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defRPr sz="2400">
                <a:solidFill>
                  <a:schemeClr val="tx1"/>
                </a:solidFill>
                <a:latin typeface="Arial" pitchFamily="34" charset="0"/>
                <a:ea typeface="ＭＳ Ｐゴシック" pitchFamily="34" charset="-128"/>
              </a:defRPr>
            </a:lvl1pPr>
            <a:lvl2pPr marL="977900" indent="-457200">
              <a:defRPr sz="2400">
                <a:solidFill>
                  <a:schemeClr val="tx1"/>
                </a:solidFill>
                <a:latin typeface="Arial" pitchFamily="34" charset="0"/>
                <a:ea typeface="ＭＳ Ｐゴシック" pitchFamily="34" charset="-128"/>
              </a:defRPr>
            </a:lvl2pPr>
            <a:lvl3pPr marL="1549400" indent="-457200">
              <a:defRPr sz="2400">
                <a:solidFill>
                  <a:schemeClr val="tx1"/>
                </a:solidFill>
                <a:latin typeface="Arial" pitchFamily="34" charset="0"/>
                <a:ea typeface="ＭＳ Ｐゴシック" pitchFamily="34" charset="-128"/>
              </a:defRPr>
            </a:lvl3pPr>
            <a:lvl4pPr marL="2120900" indent="-457200">
              <a:defRPr sz="2400">
                <a:solidFill>
                  <a:schemeClr val="tx1"/>
                </a:solidFill>
                <a:latin typeface="Arial" pitchFamily="34" charset="0"/>
                <a:ea typeface="ＭＳ Ｐゴシック" pitchFamily="34" charset="-128"/>
              </a:defRPr>
            </a:lvl4pPr>
            <a:lvl5pPr marL="2692400" indent="-457200">
              <a:defRPr sz="2400">
                <a:solidFill>
                  <a:schemeClr val="tx1"/>
                </a:solidFill>
                <a:latin typeface="Arial" pitchFamily="34" charset="0"/>
                <a:ea typeface="ＭＳ Ｐゴシック" pitchFamily="34" charset="-128"/>
              </a:defRPr>
            </a:lvl5pPr>
            <a:lvl6pPr marL="3149600" indent="-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606800" indent="-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4064000" indent="-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4521200" indent="-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fontAlgn="base" hangingPunct="0">
              <a:spcBef>
                <a:spcPct val="0"/>
              </a:spcBef>
              <a:spcAft>
                <a:spcPct val="0"/>
              </a:spcAft>
              <a:buFont typeface="Wingdings" pitchFamily="2" charset="2"/>
              <a:buChar char="Ø"/>
            </a:pPr>
            <a:r>
              <a:rPr lang="en-US" altLang="en-US" sz="2000" dirty="0" smtClean="0">
                <a:solidFill>
                  <a:srgbClr val="000000"/>
                </a:solidFill>
              </a:rPr>
              <a:t>Different types of lines should be used for contours of major elevations.</a:t>
            </a:r>
          </a:p>
          <a:p>
            <a:pPr eaLnBrk="0" fontAlgn="base" hangingPunct="0">
              <a:spcBef>
                <a:spcPct val="0"/>
              </a:spcBef>
              <a:spcAft>
                <a:spcPct val="0"/>
              </a:spcAft>
              <a:buFont typeface="Wingdings" pitchFamily="2" charset="2"/>
              <a:buChar char="Ø"/>
            </a:pPr>
            <a:r>
              <a:rPr lang="en-US" altLang="en-US" sz="2000" dirty="0" smtClean="0">
                <a:solidFill>
                  <a:srgbClr val="000000"/>
                </a:solidFill>
              </a:rPr>
              <a:t>Common practice is to identify the major elevations lines, or every fifth line, with a bolder, wider, line.</a:t>
            </a:r>
            <a:endParaRPr lang="en-US" altLang="en-US" sz="1800" dirty="0" smtClean="0">
              <a:solidFill>
                <a:srgbClr val="000000"/>
              </a:solidFill>
            </a:endParaRPr>
          </a:p>
        </p:txBody>
      </p:sp>
      <p:sp>
        <p:nvSpPr>
          <p:cNvPr id="38920" name="Line 8"/>
          <p:cNvSpPr>
            <a:spLocks noChangeShapeType="1"/>
          </p:cNvSpPr>
          <p:nvPr/>
        </p:nvSpPr>
        <p:spPr bwMode="auto">
          <a:xfrm>
            <a:off x="3733800" y="4876800"/>
            <a:ext cx="1676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Tree>
    <p:extLst>
      <p:ext uri="{BB962C8B-B14F-4D97-AF65-F5344CB8AC3E}">
        <p14:creationId xmlns:p14="http://schemas.microsoft.com/office/powerpoint/2010/main" val="1171555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9">
                                            <p:bg/>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9">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9">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p:bldP spid="38917" grpId="0" animBg="1"/>
      <p:bldP spid="38918" grpId="0" animBg="1"/>
      <p:bldP spid="38919" grpId="0" build="p" bldLvl="2" animBg="1"/>
      <p:bldP spid="389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idx="1"/>
          </p:nvPr>
        </p:nvSpPr>
        <p:spPr>
          <a:xfrm>
            <a:off x="2095500" y="381000"/>
            <a:ext cx="4953000" cy="533400"/>
          </a:xfrm>
        </p:spPr>
        <p:txBody>
          <a:bodyPr/>
          <a:lstStyle/>
          <a:p>
            <a:pPr algn="ctr">
              <a:buFontTx/>
              <a:buNone/>
            </a:pPr>
            <a:r>
              <a:rPr lang="en-US" altLang="en-US" b="1" dirty="0">
                <a:solidFill>
                  <a:srgbClr val="FFC000"/>
                </a:solidFill>
                <a:latin typeface="+mj-lt"/>
              </a:rPr>
              <a:t>9. Contour Spacing-Intervals</a:t>
            </a:r>
          </a:p>
        </p:txBody>
      </p:sp>
      <p:sp>
        <p:nvSpPr>
          <p:cNvPr id="40963" name="Rectangle 3"/>
          <p:cNvSpPr>
            <a:spLocks noChangeArrowheads="1"/>
          </p:cNvSpPr>
          <p:nvPr/>
        </p:nvSpPr>
        <p:spPr bwMode="auto">
          <a:xfrm>
            <a:off x="895350" y="1920875"/>
            <a:ext cx="7353300" cy="2308324"/>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06400" indent="-406400">
              <a:defRPr sz="2400">
                <a:solidFill>
                  <a:schemeClr val="tx1"/>
                </a:solidFill>
                <a:latin typeface="Arial" pitchFamily="34" charset="0"/>
                <a:ea typeface="ＭＳ Ｐゴシック" pitchFamily="34" charset="-128"/>
              </a:defRPr>
            </a:lvl1pPr>
            <a:lvl2pPr marL="520700">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fontAlgn="base" hangingPunct="0">
              <a:spcBef>
                <a:spcPct val="0"/>
              </a:spcBef>
              <a:spcAft>
                <a:spcPct val="0"/>
              </a:spcAft>
              <a:buFont typeface="Times" pitchFamily="48" charset="0"/>
              <a:buChar char="•"/>
            </a:pPr>
            <a:r>
              <a:rPr lang="en-US" altLang="en-US" sz="3600" dirty="0" smtClean="0">
                <a:effectLst>
                  <a:outerShdw blurRad="38100" dist="38100" dir="2700000" algn="tl">
                    <a:srgbClr val="000000">
                      <a:alpha val="43137"/>
                    </a:srgbClr>
                  </a:outerShdw>
                </a:effectLst>
              </a:rPr>
              <a:t>Another decision that must be made is the contour interval.</a:t>
            </a:r>
          </a:p>
          <a:p>
            <a:pPr eaLnBrk="0" fontAlgn="base" hangingPunct="0">
              <a:spcBef>
                <a:spcPct val="0"/>
              </a:spcBef>
              <a:spcAft>
                <a:spcPct val="0"/>
              </a:spcAft>
              <a:buFont typeface="Times" pitchFamily="48" charset="0"/>
              <a:buChar char="•"/>
            </a:pPr>
            <a:r>
              <a:rPr lang="en-US" altLang="en-US" sz="3600" dirty="0" smtClean="0">
                <a:effectLst>
                  <a:outerShdw blurRad="38100" dist="38100" dir="2700000" algn="tl">
                    <a:srgbClr val="000000">
                      <a:alpha val="43137"/>
                    </a:srgbClr>
                  </a:outerShdw>
                </a:effectLst>
              </a:rPr>
              <a:t>The “best” interval depends on the use of the data.</a:t>
            </a:r>
          </a:p>
        </p:txBody>
      </p:sp>
    </p:spTree>
    <p:extLst>
      <p:ext uri="{BB962C8B-B14F-4D97-AF65-F5344CB8AC3E}">
        <p14:creationId xmlns:p14="http://schemas.microsoft.com/office/powerpoint/2010/main" val="2525673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847850" y="304800"/>
            <a:ext cx="5448300" cy="685800"/>
          </a:xfrm>
        </p:spPr>
        <p:txBody>
          <a:bodyPr/>
          <a:lstStyle/>
          <a:p>
            <a:r>
              <a:rPr lang="en-US" altLang="en-US" dirty="0">
                <a:solidFill>
                  <a:srgbClr val="FFFF00"/>
                </a:solidFill>
                <a:latin typeface="Geneva" pitchFamily="48" charset="0"/>
              </a:rPr>
              <a:t>Contour Intervals--cont.</a:t>
            </a:r>
            <a:endParaRPr lang="en-US" altLang="en-US" sz="2800" dirty="0">
              <a:solidFill>
                <a:srgbClr val="FFFF00"/>
              </a:solidFill>
              <a:latin typeface="Geneva" pitchFamily="48" charset="0"/>
            </a:endParaRPr>
          </a:p>
        </p:txBody>
      </p:sp>
      <p:graphicFrame>
        <p:nvGraphicFramePr>
          <p:cNvPr id="43061" name="Group 53"/>
          <p:cNvGraphicFramePr>
            <a:graphicFrameLocks noGrp="1"/>
          </p:cNvGraphicFramePr>
          <p:nvPr>
            <p:extLst>
              <p:ext uri="{D42A27DB-BD31-4B8C-83A1-F6EECF244321}">
                <p14:modId xmlns:p14="http://schemas.microsoft.com/office/powerpoint/2010/main" val="4059956616"/>
              </p:ext>
            </p:extLst>
          </p:nvPr>
        </p:nvGraphicFramePr>
        <p:xfrm>
          <a:off x="533400" y="1252538"/>
          <a:ext cx="7810500" cy="4082733"/>
        </p:xfrm>
        <a:graphic>
          <a:graphicData uri="http://schemas.openxmlformats.org/drawingml/2006/table">
            <a:tbl>
              <a:tblPr/>
              <a:tblGrid>
                <a:gridCol w="2247900"/>
                <a:gridCol w="1981200"/>
                <a:gridCol w="3581400"/>
              </a:tblGrid>
              <a:tr h="528638">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Types of topo map</a:t>
                      </a:r>
                      <a:endParaRPr kumimoji="0" lang="en-US" alt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Nature of terrain</a:t>
                      </a:r>
                      <a:endParaRPr kumimoji="0" lang="en-US" alt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Recommended interval (feet)</a:t>
                      </a:r>
                      <a:endParaRPr kumimoji="0" lang="en-US" alt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Large Scale</a:t>
                      </a:r>
                      <a:endPar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Flat</a:t>
                      </a:r>
                      <a:endPar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0.5 or 1</a:t>
                      </a:r>
                      <a:endPar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Rolling</a:t>
                      </a:r>
                      <a:endPar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1 or 2</a:t>
                      </a:r>
                      <a:endPar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Hilly</a:t>
                      </a:r>
                      <a:endPar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2 or 5</a:t>
                      </a:r>
                      <a:endPar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Intermediate scale</a:t>
                      </a:r>
                      <a:endParaRPr kumimoji="0" lang="en-US" alt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Flat</a:t>
                      </a:r>
                      <a:endPar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1, 2 or 5</a:t>
                      </a:r>
                      <a:endPar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Rolling</a:t>
                      </a:r>
                      <a:endParaRPr kumimoji="0" lang="en-US" alt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2 or 5</a:t>
                      </a:r>
                      <a:endPar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Hilly</a:t>
                      </a:r>
                      <a:endParaRPr kumimoji="0" lang="en-US" alt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5 or 10</a:t>
                      </a:r>
                      <a:endPar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Small scale</a:t>
                      </a:r>
                      <a:endParaRPr kumimoji="0" lang="en-US" alt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Flat</a:t>
                      </a:r>
                      <a:endParaRPr kumimoji="0" lang="en-US" alt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2, 5 or 10</a:t>
                      </a:r>
                      <a:endPar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Rolling</a:t>
                      </a:r>
                      <a:endParaRPr kumimoji="0" lang="en-US" alt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10 or 20</a:t>
                      </a:r>
                      <a:endPar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Hilly</a:t>
                      </a:r>
                      <a:endParaRPr kumimoji="0" lang="en-US" alt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20 or 50</a:t>
                      </a:r>
                      <a:endPar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Mountainous</a:t>
                      </a:r>
                      <a:endParaRPr kumimoji="0" lang="en-US" alt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ea typeface="ＭＳ Ｐゴシック" pitchFamily="34" charset="-128"/>
                        </a:defRPr>
                      </a:lvl1pPr>
                      <a:lvl2pPr>
                        <a:spcBef>
                          <a:spcPct val="20000"/>
                        </a:spcBef>
                        <a:defRPr sz="1600">
                          <a:solidFill>
                            <a:schemeClr val="tx1"/>
                          </a:solidFill>
                          <a:latin typeface="Arial" pitchFamily="34" charset="0"/>
                          <a:ea typeface="ＭＳ Ｐゴシック" pitchFamily="34" charset="-128"/>
                        </a:defRPr>
                      </a:lvl2pPr>
                      <a:lvl3pPr>
                        <a:spcBef>
                          <a:spcPct val="20000"/>
                        </a:spcBef>
                        <a:defRPr sz="2000">
                          <a:solidFill>
                            <a:schemeClr val="tx1"/>
                          </a:solidFill>
                          <a:latin typeface="Arial" pitchFamily="34" charset="0"/>
                          <a:ea typeface="ＭＳ Ｐゴシック" pitchFamily="34" charset="-128"/>
                        </a:defRPr>
                      </a:lvl3pPr>
                      <a:lvl4pPr>
                        <a:spcBef>
                          <a:spcPct val="20000"/>
                        </a:spcBef>
                        <a:defRPr>
                          <a:solidFill>
                            <a:schemeClr val="tx1"/>
                          </a:solidFill>
                          <a:latin typeface="Arial" pitchFamily="34" charset="0"/>
                          <a:ea typeface="ＭＳ Ｐゴシック" pitchFamily="34" charset="-128"/>
                        </a:defRPr>
                      </a:lvl4pPr>
                      <a:lvl5pPr>
                        <a:spcBef>
                          <a:spcPct val="20000"/>
                        </a:spcBef>
                        <a:defRPr>
                          <a:solidFill>
                            <a:schemeClr val="tx1"/>
                          </a:solidFill>
                          <a:latin typeface="Arial" pitchFamily="34" charset="0"/>
                          <a:ea typeface="ＭＳ Ｐゴシック" pitchFamily="34" charset="-128"/>
                        </a:defRPr>
                      </a:lvl5pPr>
                      <a:lvl6pPr fontAlgn="base">
                        <a:spcBef>
                          <a:spcPct val="20000"/>
                        </a:spcBef>
                        <a:spcAft>
                          <a:spcPct val="0"/>
                        </a:spcAft>
                        <a:defRPr>
                          <a:solidFill>
                            <a:schemeClr val="tx1"/>
                          </a:solidFill>
                          <a:latin typeface="Arial" pitchFamily="34" charset="0"/>
                          <a:ea typeface="ＭＳ Ｐゴシック" pitchFamily="34" charset="-128"/>
                        </a:defRPr>
                      </a:lvl6pPr>
                      <a:lvl7pPr fontAlgn="base">
                        <a:spcBef>
                          <a:spcPct val="20000"/>
                        </a:spcBef>
                        <a:spcAft>
                          <a:spcPct val="0"/>
                        </a:spcAft>
                        <a:defRPr>
                          <a:solidFill>
                            <a:schemeClr val="tx1"/>
                          </a:solidFill>
                          <a:latin typeface="Arial" pitchFamily="34" charset="0"/>
                          <a:ea typeface="ＭＳ Ｐゴシック" pitchFamily="34" charset="-128"/>
                        </a:defRPr>
                      </a:lvl7pPr>
                      <a:lvl8pPr fontAlgn="base">
                        <a:spcBef>
                          <a:spcPct val="20000"/>
                        </a:spcBef>
                        <a:spcAft>
                          <a:spcPct val="0"/>
                        </a:spcAft>
                        <a:defRPr>
                          <a:solidFill>
                            <a:schemeClr val="tx1"/>
                          </a:solidFill>
                          <a:latin typeface="Arial" pitchFamily="34" charset="0"/>
                          <a:ea typeface="ＭＳ Ｐゴシック" pitchFamily="34" charset="-128"/>
                        </a:defRPr>
                      </a:lvl8pPr>
                      <a:lvl9pPr fontAlgn="base">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pitchFamily="48" charset="0"/>
                          <a:ea typeface="ＭＳ Ｐゴシック" pitchFamily="34" charset="-128"/>
                        </a:rPr>
                        <a:t>50, 100 or 200</a:t>
                      </a:r>
                      <a:endParaRPr kumimoji="0" lang="en-US"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76780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Characteristics of Contours</a:t>
            </a:r>
            <a:endParaRPr lang="en-US" dirty="0">
              <a:solidFill>
                <a:srgbClr val="FFFF00"/>
              </a:solidFill>
            </a:endParaRPr>
          </a:p>
        </p:txBody>
      </p:sp>
      <p:pic>
        <p:nvPicPr>
          <p:cNvPr id="4" name="Content Placeholder 3" descr="Contouring - Windows Internet Explorer"/>
          <p:cNvPicPr>
            <a:picLocks noGrp="1" noChangeAspect="1"/>
          </p:cNvPicPr>
          <p:nvPr>
            <p:ph idx="1"/>
          </p:nvPr>
        </p:nvPicPr>
        <p:blipFill rotWithShape="1">
          <a:blip r:embed="rId2">
            <a:extLst>
              <a:ext uri="{28A0092B-C50C-407E-A947-70E740481C1C}">
                <a14:useLocalDpi xmlns:a14="http://schemas.microsoft.com/office/drawing/2010/main" val="0"/>
              </a:ext>
            </a:extLst>
          </a:blip>
          <a:srcRect l="31141" t="17486" r="32122" b="10069"/>
          <a:stretch/>
        </p:blipFill>
        <p:spPr>
          <a:xfrm>
            <a:off x="1981200" y="1295400"/>
            <a:ext cx="5115214" cy="5375875"/>
          </a:xfrm>
        </p:spPr>
      </p:pic>
    </p:spTree>
    <p:extLst>
      <p:ext uri="{BB962C8B-B14F-4D97-AF65-F5344CB8AC3E}">
        <p14:creationId xmlns:p14="http://schemas.microsoft.com/office/powerpoint/2010/main" val="2802504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Characteristics of Contours</a:t>
            </a:r>
          </a:p>
        </p:txBody>
      </p:sp>
      <p:pic>
        <p:nvPicPr>
          <p:cNvPr id="4" name="Content Placeholder 3" descr="Contouring - Windows Internet Explorer"/>
          <p:cNvPicPr>
            <a:picLocks noGrp="1" noChangeAspect="1"/>
          </p:cNvPicPr>
          <p:nvPr>
            <p:ph idx="1"/>
          </p:nvPr>
        </p:nvPicPr>
        <p:blipFill rotWithShape="1">
          <a:blip r:embed="rId2">
            <a:extLst>
              <a:ext uri="{28A0092B-C50C-407E-A947-70E740481C1C}">
                <a14:useLocalDpi xmlns:a14="http://schemas.microsoft.com/office/drawing/2010/main" val="0"/>
              </a:ext>
            </a:extLst>
          </a:blip>
          <a:srcRect l="18989" t="8279" r="19486" b="5526"/>
          <a:stretch/>
        </p:blipFill>
        <p:spPr>
          <a:xfrm>
            <a:off x="1447800" y="1295400"/>
            <a:ext cx="6805294" cy="5081103"/>
          </a:xfrm>
        </p:spPr>
      </p:pic>
    </p:spTree>
    <p:extLst>
      <p:ext uri="{BB962C8B-B14F-4D97-AF65-F5344CB8AC3E}">
        <p14:creationId xmlns:p14="http://schemas.microsoft.com/office/powerpoint/2010/main" val="869562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rPr>
              <a:t>Typical Land Features and Their Contour Forms</a:t>
            </a:r>
            <a:endParaRPr lang="en-US" sz="3600" dirty="0">
              <a:solidFill>
                <a:srgbClr val="FFFF00"/>
              </a:solidFill>
            </a:endParaRPr>
          </a:p>
        </p:txBody>
      </p:sp>
      <p:pic>
        <p:nvPicPr>
          <p:cNvPr id="4" name="Content Placeholder 3" descr="Contouring - Windows Internet Explorer"/>
          <p:cNvPicPr>
            <a:picLocks noGrp="1" noChangeAspect="1"/>
          </p:cNvPicPr>
          <p:nvPr>
            <p:ph idx="1"/>
          </p:nvPr>
        </p:nvPicPr>
        <p:blipFill rotWithShape="1">
          <a:blip r:embed="rId2">
            <a:extLst>
              <a:ext uri="{28A0092B-C50C-407E-A947-70E740481C1C}">
                <a14:useLocalDpi xmlns:a14="http://schemas.microsoft.com/office/drawing/2010/main" val="0"/>
              </a:ext>
            </a:extLst>
          </a:blip>
          <a:srcRect l="19486" t="7346" r="19154" b="5525"/>
          <a:stretch/>
        </p:blipFill>
        <p:spPr>
          <a:xfrm>
            <a:off x="1524000" y="1447800"/>
            <a:ext cx="6787043" cy="5136162"/>
          </a:xfrm>
        </p:spPr>
      </p:pic>
    </p:spTree>
    <p:extLst>
      <p:ext uri="{BB962C8B-B14F-4D97-AF65-F5344CB8AC3E}">
        <p14:creationId xmlns:p14="http://schemas.microsoft.com/office/powerpoint/2010/main" val="1756262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Chapter 11</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229600" cy="4498975"/>
          </a:xfrm>
        </p:spPr>
        <p:txBody>
          <a:bodyPr/>
          <a:lstStyle/>
          <a:p>
            <a:pPr marL="0" indent="0">
              <a:buNone/>
            </a:pPr>
            <a:r>
              <a:rPr lang="en-US" dirty="0" smtClean="0"/>
              <a:t>		</a:t>
            </a:r>
            <a:r>
              <a:rPr lang="en-US" dirty="0"/>
              <a:t> </a:t>
            </a:r>
            <a:r>
              <a:rPr lang="en-US" dirty="0" smtClean="0"/>
              <a:t>        </a:t>
            </a:r>
            <a:r>
              <a:rPr lang="en-US" dirty="0" smtClean="0">
                <a:effectLst>
                  <a:outerShdw blurRad="38100" dist="38100" dir="2700000" algn="tl">
                    <a:srgbClr val="000000">
                      <a:alpha val="43137"/>
                    </a:srgbClr>
                  </a:outerShdw>
                </a:effectLst>
              </a:rPr>
              <a:t>Contours</a:t>
            </a:r>
          </a:p>
          <a:p>
            <a:r>
              <a:rPr lang="en-US" dirty="0" smtClean="0">
                <a:effectLst>
                  <a:outerShdw blurRad="38100" dist="38100" dir="2700000" algn="tl">
                    <a:srgbClr val="000000">
                      <a:alpha val="43137"/>
                    </a:srgbClr>
                  </a:outerShdw>
                </a:effectLst>
              </a:rPr>
              <a:t>The contours lines on maps are drawn in intervals.</a:t>
            </a:r>
          </a:p>
          <a:p>
            <a:r>
              <a:rPr lang="en-US" dirty="0" smtClean="0">
                <a:effectLst>
                  <a:outerShdw blurRad="38100" dist="38100" dir="2700000" algn="tl">
                    <a:srgbClr val="000000">
                      <a:alpha val="43137"/>
                    </a:srgbClr>
                  </a:outerShdw>
                </a:effectLst>
              </a:rPr>
              <a:t>Intervals may be drawn in ½ ft., 1 ft., 2 ft. or 5 ft. depending on the detail required.</a:t>
            </a:r>
          </a:p>
          <a:p>
            <a:r>
              <a:rPr lang="en-US" dirty="0" smtClean="0">
                <a:effectLst>
                  <a:outerShdw blurRad="38100" dist="38100" dir="2700000" algn="tl">
                    <a:srgbClr val="000000">
                      <a:alpha val="43137"/>
                    </a:srgbClr>
                  </a:outerShdw>
                </a:effectLst>
              </a:rPr>
              <a:t>The best contour interval depends </a:t>
            </a:r>
            <a:r>
              <a:rPr lang="en-US" dirty="0" smtClean="0">
                <a:effectLst>
                  <a:outerShdw blurRad="38100" dist="38100" dir="2700000" algn="tl">
                    <a:srgbClr val="000000">
                      <a:alpha val="43137"/>
                    </a:srgbClr>
                  </a:outerShdw>
                </a:effectLst>
              </a:rPr>
              <a:t>on the </a:t>
            </a:r>
            <a:r>
              <a:rPr lang="en-US" dirty="0" smtClean="0">
                <a:effectLst>
                  <a:outerShdw blurRad="38100" dist="38100" dir="2700000" algn="tl">
                    <a:srgbClr val="000000">
                      <a:alpha val="43137"/>
                    </a:srgbClr>
                  </a:outerShdw>
                </a:effectLst>
              </a:rPr>
              <a:t>degree of accuracy required, </a:t>
            </a:r>
            <a:r>
              <a:rPr lang="en-US" dirty="0" smtClean="0">
                <a:effectLst>
                  <a:outerShdw blurRad="38100" dist="38100" dir="2700000" algn="tl">
                    <a:srgbClr val="000000">
                      <a:alpha val="43137"/>
                    </a:srgbClr>
                  </a:outerShdw>
                </a:effectLst>
              </a:rPr>
              <a:t>the </a:t>
            </a:r>
            <a:r>
              <a:rPr lang="en-US" dirty="0" smtClean="0">
                <a:effectLst>
                  <a:outerShdw blurRad="38100" dist="38100" dir="2700000" algn="tl">
                    <a:srgbClr val="000000">
                      <a:alpha val="43137"/>
                    </a:srgbClr>
                  </a:outerShdw>
                </a:effectLst>
              </a:rPr>
              <a:t>slope of the </a:t>
            </a:r>
            <a:r>
              <a:rPr lang="en-US" dirty="0" smtClean="0">
                <a:effectLst>
                  <a:outerShdw blurRad="38100" dist="38100" dir="2700000" algn="tl">
                    <a:srgbClr val="000000">
                      <a:alpha val="43137"/>
                    </a:srgbClr>
                  </a:outerShdw>
                </a:effectLst>
              </a:rPr>
              <a:t>ground, the </a:t>
            </a:r>
            <a:r>
              <a:rPr lang="en-US" dirty="0" smtClean="0">
                <a:effectLst>
                  <a:outerShdw blurRad="38100" dist="38100" dir="2700000" algn="tl">
                    <a:srgbClr val="000000">
                      <a:alpha val="43137"/>
                    </a:srgbClr>
                  </a:outerShdw>
                </a:effectLst>
              </a:rPr>
              <a:t>scale of the map.</a:t>
            </a:r>
          </a:p>
          <a:p>
            <a:pPr marL="0" indent="0">
              <a:buNone/>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7070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438400" y="2857500"/>
            <a:ext cx="4267200" cy="1143000"/>
          </a:xfrm>
        </p:spPr>
        <p:txBody>
          <a:bodyPr/>
          <a:lstStyle/>
          <a:p>
            <a:r>
              <a:rPr lang="en-US" altLang="en-US" dirty="0">
                <a:solidFill>
                  <a:srgbClr val="FFFF00"/>
                </a:solidFill>
              </a:rPr>
              <a:t>Interpolation</a:t>
            </a:r>
          </a:p>
        </p:txBody>
      </p:sp>
    </p:spTree>
    <p:extLst>
      <p:ext uri="{BB962C8B-B14F-4D97-AF65-F5344CB8AC3E}">
        <p14:creationId xmlns:p14="http://schemas.microsoft.com/office/powerpoint/2010/main" val="83902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628900" y="381000"/>
            <a:ext cx="3886200" cy="533400"/>
          </a:xfrm>
        </p:spPr>
        <p:txBody>
          <a:bodyPr/>
          <a:lstStyle/>
          <a:p>
            <a:r>
              <a:rPr lang="en-US" altLang="en-US" dirty="0">
                <a:solidFill>
                  <a:srgbClr val="FFFF00"/>
                </a:solidFill>
              </a:rPr>
              <a:t>Interpolation</a:t>
            </a:r>
          </a:p>
        </p:txBody>
      </p:sp>
      <p:sp>
        <p:nvSpPr>
          <p:cNvPr id="56323" name="Rectangle 3"/>
          <p:cNvSpPr>
            <a:spLocks noGrp="1" noChangeArrowheads="1"/>
          </p:cNvSpPr>
          <p:nvPr>
            <p:ph idx="1"/>
          </p:nvPr>
        </p:nvSpPr>
        <p:spPr>
          <a:xfrm>
            <a:off x="876300" y="1143000"/>
            <a:ext cx="7391400" cy="4038600"/>
          </a:xfrm>
        </p:spPr>
        <p:txBody>
          <a:bodyPr/>
          <a:lstStyle/>
          <a:p>
            <a:r>
              <a:rPr lang="en-US" altLang="en-US" dirty="0">
                <a:latin typeface="Geneva" pitchFamily="48" charset="0"/>
              </a:rPr>
              <a:t>Drawing contour lines to produce a topographic map requires the ability to interpolated between points.  </a:t>
            </a:r>
          </a:p>
          <a:p>
            <a:r>
              <a:rPr lang="en-US" altLang="en-US" dirty="0">
                <a:latin typeface="Geneva" pitchFamily="48" charset="0"/>
              </a:rPr>
              <a:t>Interpolation is required because contour lines are lines of constant elevation and the station elevations that are measured in the field seldom fall on the desired contour elevation. </a:t>
            </a:r>
          </a:p>
          <a:p>
            <a:r>
              <a:rPr lang="en-US" altLang="en-US" dirty="0">
                <a:latin typeface="Geneva" pitchFamily="48" charset="0"/>
              </a:rPr>
              <a:t>Interpolating is finding the proportional distance from the grid points to the contour line elevation.</a:t>
            </a:r>
          </a:p>
        </p:txBody>
      </p:sp>
    </p:spTree>
    <p:extLst>
      <p:ext uri="{BB962C8B-B14F-4D97-AF65-F5344CB8AC3E}">
        <p14:creationId xmlns:p14="http://schemas.microsoft.com/office/powerpoint/2010/main" val="725642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895600" y="304800"/>
            <a:ext cx="3438525" cy="685800"/>
          </a:xfrm>
        </p:spPr>
        <p:txBody>
          <a:bodyPr/>
          <a:lstStyle/>
          <a:p>
            <a:r>
              <a:rPr lang="en-US" altLang="en-US" sz="4000" dirty="0">
                <a:solidFill>
                  <a:srgbClr val="FFFF00"/>
                </a:solidFill>
              </a:rPr>
              <a:t>Interpolation</a:t>
            </a:r>
          </a:p>
        </p:txBody>
      </p:sp>
      <p:sp>
        <p:nvSpPr>
          <p:cNvPr id="58371" name="Rectangle 3"/>
          <p:cNvSpPr>
            <a:spLocks noGrp="1" noChangeArrowheads="1"/>
          </p:cNvSpPr>
          <p:nvPr>
            <p:ph idx="1"/>
          </p:nvPr>
        </p:nvSpPr>
        <p:spPr>
          <a:xfrm>
            <a:off x="838200" y="1143000"/>
            <a:ext cx="7315200" cy="2286000"/>
          </a:xfrm>
        </p:spPr>
        <p:txBody>
          <a:bodyPr/>
          <a:lstStyle/>
          <a:p>
            <a:r>
              <a:rPr lang="en-US" altLang="en-US">
                <a:latin typeface="Geneva" pitchFamily="48" charset="0"/>
              </a:rPr>
              <a:t>Interpolating can be done by estimation for low precision maps.</a:t>
            </a:r>
          </a:p>
          <a:p>
            <a:r>
              <a:rPr lang="en-US" altLang="en-US">
                <a:latin typeface="Geneva" pitchFamily="48" charset="0"/>
              </a:rPr>
              <a:t>It should be done by calculation and measurement for higher precision maps.</a:t>
            </a:r>
          </a:p>
          <a:p>
            <a:r>
              <a:rPr lang="en-US" altLang="en-US">
                <a:latin typeface="Geneva" pitchFamily="48" charset="0"/>
              </a:rPr>
              <a:t>A combination of methods can also be used, depending on the use of the map.</a:t>
            </a:r>
            <a:endParaRPr lang="en-US" altLang="en-US" sz="1800"/>
          </a:p>
        </p:txBody>
      </p:sp>
    </p:spTree>
    <p:extLst>
      <p:ext uri="{BB962C8B-B14F-4D97-AF65-F5344CB8AC3E}">
        <p14:creationId xmlns:p14="http://schemas.microsoft.com/office/powerpoint/2010/main" val="3955129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400300" y="304800"/>
            <a:ext cx="4610100" cy="685800"/>
          </a:xfrm>
        </p:spPr>
        <p:txBody>
          <a:bodyPr/>
          <a:lstStyle/>
          <a:p>
            <a:r>
              <a:rPr lang="en-US" altLang="en-US" dirty="0">
                <a:solidFill>
                  <a:srgbClr val="FFFF00"/>
                </a:solidFill>
              </a:rPr>
              <a:t>Interpolating by Estimation</a:t>
            </a:r>
          </a:p>
        </p:txBody>
      </p:sp>
      <p:sp>
        <p:nvSpPr>
          <p:cNvPr id="60419" name="Rectangle 3"/>
          <p:cNvSpPr>
            <a:spLocks noGrp="1" noChangeArrowheads="1"/>
          </p:cNvSpPr>
          <p:nvPr>
            <p:ph idx="1"/>
          </p:nvPr>
        </p:nvSpPr>
        <p:spPr>
          <a:xfrm>
            <a:off x="762000" y="1143000"/>
            <a:ext cx="7772400" cy="1981200"/>
          </a:xfrm>
        </p:spPr>
        <p:txBody>
          <a:bodyPr/>
          <a:lstStyle/>
          <a:p>
            <a:r>
              <a:rPr lang="en-US" altLang="en-US"/>
              <a:t>Study the illustration.</a:t>
            </a:r>
          </a:p>
          <a:p>
            <a:r>
              <a:rPr lang="en-US" altLang="en-US"/>
              <a:t>Logic or intuitive reasoning would conclude that when the grid points are at 102 feet elevation and 98 feet elevation, then a contour line of 100 feet elevation would be half way in between.</a:t>
            </a:r>
          </a:p>
        </p:txBody>
      </p:sp>
      <p:pic>
        <p:nvPicPr>
          <p:cNvPr id="60420" name="Picture 4" descr="InterpolationPro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507" y="4248742"/>
            <a:ext cx="7162800" cy="1436688"/>
          </a:xfrm>
          <a:prstGeom prst="rect">
            <a:avLst/>
          </a:prstGeom>
          <a:noFill/>
          <a:extLst>
            <a:ext uri="{909E8E84-426E-40DD-AFC4-6F175D3DCCD1}">
              <a14:hiddenFill xmlns:a14="http://schemas.microsoft.com/office/drawing/2010/main">
                <a:solidFill>
                  <a:srgbClr val="FFFFFF"/>
                </a:solidFill>
              </a14:hiddenFill>
            </a:ext>
          </a:extLst>
        </p:spPr>
      </p:pic>
      <p:sp>
        <p:nvSpPr>
          <p:cNvPr id="60421" name="Rectangle 5"/>
          <p:cNvSpPr>
            <a:spLocks noChangeArrowheads="1"/>
          </p:cNvSpPr>
          <p:nvPr/>
        </p:nvSpPr>
        <p:spPr bwMode="auto">
          <a:xfrm>
            <a:off x="792707" y="5715000"/>
            <a:ext cx="7467600" cy="581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0"/>
              </a:spcBef>
              <a:spcAft>
                <a:spcPct val="0"/>
              </a:spcAft>
            </a:pPr>
            <a:r>
              <a:rPr lang="en-US" altLang="en-US" sz="1600" dirty="0" smtClean="0">
                <a:solidFill>
                  <a:srgbClr val="000000"/>
                </a:solidFill>
                <a:effectLst>
                  <a:outerShdw blurRad="38100" dist="38100" dir="2700000" algn="tl">
                    <a:srgbClr val="000000">
                      <a:alpha val="43137"/>
                    </a:srgbClr>
                  </a:outerShdw>
                </a:effectLst>
              </a:rPr>
              <a:t>Note: that a dashed line has been drawn between the two points.  In topographic surveying it is assumed that the area between two measured stations is a plane.</a:t>
            </a:r>
          </a:p>
        </p:txBody>
      </p:sp>
    </p:spTree>
    <p:extLst>
      <p:ext uri="{BB962C8B-B14F-4D97-AF65-F5344CB8AC3E}">
        <p14:creationId xmlns:p14="http://schemas.microsoft.com/office/powerpoint/2010/main" val="2146739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nimBg="1"/>
      <p:bldP spid="604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133600" y="381000"/>
            <a:ext cx="5029200" cy="685800"/>
          </a:xfrm>
        </p:spPr>
        <p:txBody>
          <a:bodyPr/>
          <a:lstStyle/>
          <a:p>
            <a:r>
              <a:rPr lang="en-US" altLang="en-US" dirty="0">
                <a:solidFill>
                  <a:srgbClr val="FFFF00"/>
                </a:solidFill>
              </a:rPr>
              <a:t>Interpolating by Calculation</a:t>
            </a:r>
          </a:p>
        </p:txBody>
      </p:sp>
      <p:sp>
        <p:nvSpPr>
          <p:cNvPr id="62467" name="Rectangle 3"/>
          <p:cNvSpPr>
            <a:spLocks noGrp="1" noChangeArrowheads="1"/>
          </p:cNvSpPr>
          <p:nvPr>
            <p:ph idx="1"/>
          </p:nvPr>
        </p:nvSpPr>
        <p:spPr>
          <a:xfrm>
            <a:off x="609600" y="1524000"/>
            <a:ext cx="7620000" cy="533400"/>
          </a:xfrm>
        </p:spPr>
        <p:txBody>
          <a:bodyPr/>
          <a:lstStyle/>
          <a:p>
            <a:r>
              <a:rPr lang="en-US" altLang="en-US" dirty="0"/>
              <a:t>Proportional distance is calculated using an equation.</a:t>
            </a:r>
          </a:p>
        </p:txBody>
      </p:sp>
      <p:graphicFrame>
        <p:nvGraphicFramePr>
          <p:cNvPr id="62468" name="Object 4"/>
          <p:cNvGraphicFramePr>
            <a:graphicFrameLocks noChangeAspect="1"/>
          </p:cNvGraphicFramePr>
          <p:nvPr>
            <p:extLst>
              <p:ext uri="{D42A27DB-BD31-4B8C-83A1-F6EECF244321}">
                <p14:modId xmlns:p14="http://schemas.microsoft.com/office/powerpoint/2010/main" val="3999402781"/>
              </p:ext>
            </p:extLst>
          </p:nvPr>
        </p:nvGraphicFramePr>
        <p:xfrm>
          <a:off x="577850" y="2628900"/>
          <a:ext cx="7685088" cy="855663"/>
        </p:xfrm>
        <a:graphic>
          <a:graphicData uri="http://schemas.openxmlformats.org/presentationml/2006/ole">
            <mc:AlternateContent xmlns:mc="http://schemas.openxmlformats.org/markup-compatibility/2006">
              <mc:Choice xmlns:v="urn:schemas-microsoft-com:vml" Requires="v">
                <p:oleObj spid="_x0000_s2101" name="Equation" r:id="rId4" imgW="3759120" imgH="419040" progId="Equation.3">
                  <p:embed/>
                </p:oleObj>
              </mc:Choice>
              <mc:Fallback>
                <p:oleObj name="Equation" r:id="rId4" imgW="3759120" imgH="419040" progId="Equation.3">
                  <p:embed/>
                  <p:pic>
                    <p:nvPicPr>
                      <p:cNvPr id="0" name=""/>
                      <p:cNvPicPr>
                        <a:picLocks noChangeAspect="1" noChangeArrowheads="1"/>
                      </p:cNvPicPr>
                      <p:nvPr/>
                    </p:nvPicPr>
                    <p:blipFill>
                      <a:blip r:embed="rId5"/>
                      <a:srcRect/>
                      <a:stretch>
                        <a:fillRect/>
                      </a:stretch>
                    </p:blipFill>
                    <p:spPr bwMode="auto">
                      <a:xfrm>
                        <a:off x="577850" y="2628900"/>
                        <a:ext cx="7685088"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69" name="Rectangle 5"/>
          <p:cNvSpPr>
            <a:spLocks noChangeArrowheads="1"/>
          </p:cNvSpPr>
          <p:nvPr/>
        </p:nvSpPr>
        <p:spPr bwMode="auto">
          <a:xfrm>
            <a:off x="762000" y="3657600"/>
            <a:ext cx="7772400" cy="533400"/>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2000">
                <a:solidFill>
                  <a:schemeClr val="tx1"/>
                </a:solidFill>
                <a:latin typeface="Arial" pitchFamily="34" charset="0"/>
                <a:ea typeface="ＭＳ Ｐゴシック" pitchFamily="34" charset="-128"/>
              </a:defRPr>
            </a:lvl1pPr>
            <a:lvl2pPr marL="742950" indent="-285750">
              <a:spcBef>
                <a:spcPct val="20000"/>
              </a:spcBef>
              <a:buChar char="–"/>
              <a:defRPr>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fontAlgn="base">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fontAlgn="base">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fontAlgn="base">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fontAlgn="base">
              <a:spcBef>
                <a:spcPct val="20000"/>
              </a:spcBef>
              <a:spcAft>
                <a:spcPct val="0"/>
              </a:spcAft>
              <a:buChar char="»"/>
              <a:defRPr sz="2000">
                <a:solidFill>
                  <a:schemeClr val="tx1"/>
                </a:solidFill>
                <a:latin typeface="Arial" pitchFamily="34" charset="0"/>
                <a:ea typeface="ＭＳ Ｐゴシック" pitchFamily="34" charset="-128"/>
              </a:defRPr>
            </a:lvl9pPr>
          </a:lstStyle>
          <a:p>
            <a:pPr fontAlgn="base">
              <a:spcAft>
                <a:spcPct val="0"/>
              </a:spcAft>
            </a:pPr>
            <a:r>
              <a:rPr lang="en-US" altLang="en-US" dirty="0" smtClean="0">
                <a:effectLst>
                  <a:outerShdw blurRad="38100" dist="38100" dir="2700000" algn="tl">
                    <a:srgbClr val="000000">
                      <a:alpha val="43137"/>
                    </a:srgbClr>
                  </a:outerShdw>
                </a:effectLst>
              </a:rPr>
              <a:t>For the previous example this would result in:</a:t>
            </a:r>
          </a:p>
        </p:txBody>
      </p:sp>
      <p:graphicFrame>
        <p:nvGraphicFramePr>
          <p:cNvPr id="62470" name="Object 6"/>
          <p:cNvGraphicFramePr>
            <a:graphicFrameLocks noChangeAspect="1"/>
          </p:cNvGraphicFramePr>
          <p:nvPr>
            <p:extLst>
              <p:ext uri="{D42A27DB-BD31-4B8C-83A1-F6EECF244321}">
                <p14:modId xmlns:p14="http://schemas.microsoft.com/office/powerpoint/2010/main" val="1024083342"/>
              </p:ext>
            </p:extLst>
          </p:nvPr>
        </p:nvGraphicFramePr>
        <p:xfrm>
          <a:off x="1905000" y="4419600"/>
          <a:ext cx="4702175" cy="777875"/>
        </p:xfrm>
        <a:graphic>
          <a:graphicData uri="http://schemas.openxmlformats.org/presentationml/2006/ole">
            <mc:AlternateContent xmlns:mc="http://schemas.openxmlformats.org/markup-compatibility/2006">
              <mc:Choice xmlns:v="urn:schemas-microsoft-com:vml" Requires="v">
                <p:oleObj spid="_x0000_s2102" name="Equation" r:id="rId6" imgW="2146300" imgH="355600" progId="Equation.3">
                  <p:embed/>
                </p:oleObj>
              </mc:Choice>
              <mc:Fallback>
                <p:oleObj name="Equation" r:id="rId6" imgW="2146300" imgH="355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419600"/>
                        <a:ext cx="470217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71" name="Rectangle 7"/>
          <p:cNvSpPr>
            <a:spLocks noChangeArrowheads="1"/>
          </p:cNvSpPr>
          <p:nvPr/>
        </p:nvSpPr>
        <p:spPr bwMode="auto">
          <a:xfrm>
            <a:off x="533400" y="5347648"/>
            <a:ext cx="7772400" cy="762000"/>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2000">
                <a:solidFill>
                  <a:schemeClr val="tx1"/>
                </a:solidFill>
                <a:latin typeface="Arial" pitchFamily="34" charset="0"/>
                <a:ea typeface="ＭＳ Ｐゴシック" pitchFamily="34" charset="-128"/>
              </a:defRPr>
            </a:lvl1pPr>
            <a:lvl2pPr marL="742950" indent="-285750">
              <a:spcBef>
                <a:spcPct val="20000"/>
              </a:spcBef>
              <a:buChar char="–"/>
              <a:defRPr>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fontAlgn="base">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fontAlgn="base">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fontAlgn="base">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fontAlgn="base">
              <a:spcBef>
                <a:spcPct val="20000"/>
              </a:spcBef>
              <a:spcAft>
                <a:spcPct val="0"/>
              </a:spcAft>
              <a:buChar char="»"/>
              <a:defRPr sz="2000">
                <a:solidFill>
                  <a:schemeClr val="tx1"/>
                </a:solidFill>
                <a:latin typeface="Arial" pitchFamily="34" charset="0"/>
                <a:ea typeface="ＭＳ Ｐゴシック" pitchFamily="34" charset="-128"/>
              </a:defRPr>
            </a:lvl9pPr>
          </a:lstStyle>
          <a:p>
            <a:pPr fontAlgn="base">
              <a:spcAft>
                <a:spcPct val="0"/>
              </a:spcAft>
            </a:pPr>
            <a:r>
              <a:rPr lang="en-US" altLang="en-US" dirty="0" smtClean="0">
                <a:effectLst>
                  <a:outerShdw blurRad="38100" dist="38100" dir="2700000" algn="tl">
                    <a:srgbClr val="000000">
                      <a:alpha val="43137"/>
                    </a:srgbClr>
                  </a:outerShdw>
                </a:effectLst>
              </a:rPr>
              <a:t>The 100 foot contour line would be located</a:t>
            </a:r>
            <a:r>
              <a:rPr lang="en-US" altLang="en-US" dirty="0" smtClean="0">
                <a:solidFill>
                  <a:srgbClr val="000000"/>
                </a:solidFill>
              </a:rPr>
              <a:t> </a:t>
            </a:r>
            <a:r>
              <a:rPr lang="en-US" altLang="en-US" dirty="0" smtClean="0">
                <a:effectLst>
                  <a:outerShdw blurRad="38100" dist="38100" dir="2700000" algn="tl">
                    <a:srgbClr val="000000">
                      <a:alpha val="43137"/>
                    </a:srgbClr>
                  </a:outerShdw>
                </a:effectLst>
              </a:rPr>
              <a:t>0.5 or half of the distance between the two stations.</a:t>
            </a:r>
          </a:p>
        </p:txBody>
      </p:sp>
      <p:pic>
        <p:nvPicPr>
          <p:cNvPr id="2072" name="Picture 2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62985" y="6031922"/>
            <a:ext cx="3102709" cy="62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686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4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24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62469" grpId="0"/>
      <p:bldP spid="6247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28600"/>
            <a:ext cx="8229600" cy="685800"/>
          </a:xfrm>
        </p:spPr>
        <p:txBody>
          <a:bodyPr/>
          <a:lstStyle/>
          <a:p>
            <a:r>
              <a:rPr lang="en-US" altLang="en-US" dirty="0">
                <a:solidFill>
                  <a:srgbClr val="FFFF00"/>
                </a:solidFill>
              </a:rPr>
              <a:t>Interpolation by Calculation &amp; Estimation</a:t>
            </a:r>
          </a:p>
        </p:txBody>
      </p:sp>
      <p:sp>
        <p:nvSpPr>
          <p:cNvPr id="64515" name="Rectangle 3"/>
          <p:cNvSpPr>
            <a:spLocks noGrp="1" noChangeArrowheads="1"/>
          </p:cNvSpPr>
          <p:nvPr>
            <p:ph idx="1"/>
          </p:nvPr>
        </p:nvSpPr>
        <p:spPr>
          <a:xfrm>
            <a:off x="685800" y="1066800"/>
            <a:ext cx="7772400" cy="1600200"/>
          </a:xfrm>
        </p:spPr>
        <p:txBody>
          <a:bodyPr/>
          <a:lstStyle/>
          <a:p>
            <a:r>
              <a:rPr lang="en-US" altLang="en-US"/>
              <a:t>The same equation is used for all grid distances and all contour lines.</a:t>
            </a:r>
          </a:p>
          <a:p>
            <a:r>
              <a:rPr lang="en-US" altLang="en-US"/>
              <a:t>Example:  Determine the location of the 96 foot contour line for the illustration.</a:t>
            </a:r>
          </a:p>
        </p:txBody>
      </p:sp>
      <p:pic>
        <p:nvPicPr>
          <p:cNvPr id="64516" name="Picture 4" descr="Interpolation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394" y="3393743"/>
            <a:ext cx="4267200" cy="1238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4517" name="Object 5"/>
          <p:cNvGraphicFramePr>
            <a:graphicFrameLocks noChangeAspect="1"/>
          </p:cNvGraphicFramePr>
          <p:nvPr>
            <p:extLst>
              <p:ext uri="{D42A27DB-BD31-4B8C-83A1-F6EECF244321}">
                <p14:modId xmlns:p14="http://schemas.microsoft.com/office/powerpoint/2010/main" val="1725851814"/>
              </p:ext>
            </p:extLst>
          </p:nvPr>
        </p:nvGraphicFramePr>
        <p:xfrm>
          <a:off x="533400" y="3581400"/>
          <a:ext cx="3733800" cy="641350"/>
        </p:xfrm>
        <a:graphic>
          <a:graphicData uri="http://schemas.openxmlformats.org/presentationml/2006/ole">
            <mc:AlternateContent xmlns:mc="http://schemas.openxmlformats.org/markup-compatibility/2006">
              <mc:Choice xmlns:v="urn:schemas-microsoft-com:vml" Requires="v">
                <p:oleObj spid="_x0000_s3097" name="Equation" r:id="rId5" imgW="2070100" imgH="355600" progId="Equation.3">
                  <p:embed/>
                </p:oleObj>
              </mc:Choice>
              <mc:Fallback>
                <p:oleObj name="Equation" r:id="rId5" imgW="2070100" imgH="355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581400"/>
                        <a:ext cx="373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4518" name="Picture 6" descr="Interpolatio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724400"/>
            <a:ext cx="472757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409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45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4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71500" y="304800"/>
            <a:ext cx="8001000" cy="685800"/>
          </a:xfrm>
        </p:spPr>
        <p:txBody>
          <a:bodyPr/>
          <a:lstStyle/>
          <a:p>
            <a:r>
              <a:rPr lang="en-US" altLang="en-US" dirty="0">
                <a:solidFill>
                  <a:srgbClr val="FFFF00"/>
                </a:solidFill>
              </a:rPr>
              <a:t>Interpolation by Calculation and Measurement</a:t>
            </a:r>
          </a:p>
        </p:txBody>
      </p:sp>
      <p:sp>
        <p:nvSpPr>
          <p:cNvPr id="66563" name="Rectangle 3"/>
          <p:cNvSpPr>
            <a:spLocks noGrp="1" noChangeArrowheads="1"/>
          </p:cNvSpPr>
          <p:nvPr>
            <p:ph idx="1"/>
          </p:nvPr>
        </p:nvSpPr>
        <p:spPr>
          <a:xfrm>
            <a:off x="533400" y="1143000"/>
            <a:ext cx="3429000" cy="3276600"/>
          </a:xfrm>
        </p:spPr>
        <p:txBody>
          <a:bodyPr/>
          <a:lstStyle/>
          <a:p>
            <a:r>
              <a:rPr lang="en-US" altLang="en-US" sz="2800" dirty="0"/>
              <a:t>Start by selecting </a:t>
            </a:r>
            <a:r>
              <a:rPr lang="en-US" altLang="en-US" sz="2800" dirty="0" smtClean="0"/>
              <a:t>a </a:t>
            </a:r>
            <a:r>
              <a:rPr lang="en-US" altLang="en-US" sz="2800" dirty="0"/>
              <a:t>contour interval and two grid points.</a:t>
            </a:r>
          </a:p>
          <a:p>
            <a:r>
              <a:rPr lang="en-US" altLang="en-US" sz="2800" dirty="0"/>
              <a:t>This example starts with the 110 foot interval.</a:t>
            </a:r>
          </a:p>
          <a:p>
            <a:r>
              <a:rPr lang="en-US" altLang="en-US" sz="2800" dirty="0"/>
              <a:t>The first step is to calculate the position of the 110 foot contour between stations A1 and A2.</a:t>
            </a:r>
          </a:p>
        </p:txBody>
      </p:sp>
      <p:pic>
        <p:nvPicPr>
          <p:cNvPr id="66564" name="Picture 4" descr="Interpolating1"/>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100000"/>
                    </a14:imgEffect>
                  </a14:imgLayer>
                </a14:imgProps>
              </a:ext>
              <a:ext uri="{28A0092B-C50C-407E-A947-70E740481C1C}">
                <a14:useLocalDpi xmlns:a14="http://schemas.microsoft.com/office/drawing/2010/main" val="0"/>
              </a:ext>
            </a:extLst>
          </a:blip>
          <a:srcRect/>
          <a:stretch>
            <a:fillRect/>
          </a:stretch>
        </p:blipFill>
        <p:spPr bwMode="auto">
          <a:xfrm>
            <a:off x="4724400" y="1371600"/>
            <a:ext cx="3737610" cy="40864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565" name="Object 5"/>
          <p:cNvGraphicFramePr>
            <a:graphicFrameLocks noChangeAspect="1"/>
          </p:cNvGraphicFramePr>
          <p:nvPr>
            <p:extLst>
              <p:ext uri="{D42A27DB-BD31-4B8C-83A1-F6EECF244321}">
                <p14:modId xmlns:p14="http://schemas.microsoft.com/office/powerpoint/2010/main" val="590007527"/>
              </p:ext>
            </p:extLst>
          </p:nvPr>
        </p:nvGraphicFramePr>
        <p:xfrm>
          <a:off x="4017486" y="5638800"/>
          <a:ext cx="5151437" cy="641350"/>
        </p:xfrm>
        <a:graphic>
          <a:graphicData uri="http://schemas.openxmlformats.org/presentationml/2006/ole">
            <mc:AlternateContent xmlns:mc="http://schemas.openxmlformats.org/markup-compatibility/2006">
              <mc:Choice xmlns:v="urn:schemas-microsoft-com:vml" Requires="v">
                <p:oleObj spid="_x0000_s4121" name="Equation" r:id="rId6" imgW="2552700" imgH="317500" progId="Equation.3">
                  <p:embed/>
                </p:oleObj>
              </mc:Choice>
              <mc:Fallback>
                <p:oleObj name="Equation" r:id="rId6" imgW="2552700" imgH="317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7486" y="5638800"/>
                        <a:ext cx="5151437" cy="64135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91065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bg/>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6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Interpolati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371600"/>
            <a:ext cx="3771900" cy="4123944"/>
          </a:xfrm>
          <a:prstGeom prst="rect">
            <a:avLst/>
          </a:prstGeom>
          <a:noFill/>
          <a:extLst>
            <a:ext uri="{909E8E84-426E-40DD-AFC4-6F175D3DCCD1}">
              <a14:hiddenFill xmlns:a14="http://schemas.microsoft.com/office/drawing/2010/main">
                <a:solidFill>
                  <a:srgbClr val="FFFFFF"/>
                </a:solidFill>
              </a14:hiddenFill>
            </a:ext>
          </a:extLst>
        </p:spPr>
      </p:pic>
      <p:sp>
        <p:nvSpPr>
          <p:cNvPr id="68611" name="Rectangle 3"/>
          <p:cNvSpPr>
            <a:spLocks noGrp="1" noChangeArrowheads="1"/>
          </p:cNvSpPr>
          <p:nvPr>
            <p:ph type="title"/>
          </p:nvPr>
        </p:nvSpPr>
        <p:spPr>
          <a:xfrm>
            <a:off x="533400" y="228600"/>
            <a:ext cx="8153400" cy="838200"/>
          </a:xfrm>
        </p:spPr>
        <p:txBody>
          <a:bodyPr/>
          <a:lstStyle/>
          <a:p>
            <a:r>
              <a:rPr lang="en-US" altLang="en-US" dirty="0">
                <a:solidFill>
                  <a:srgbClr val="FFFF00"/>
                </a:solidFill>
              </a:rPr>
              <a:t>Interpolation by Calculation and measurement--cont.</a:t>
            </a:r>
          </a:p>
        </p:txBody>
      </p:sp>
      <p:sp>
        <p:nvSpPr>
          <p:cNvPr id="68612" name="Rectangle 4"/>
          <p:cNvSpPr>
            <a:spLocks noGrp="1" noChangeArrowheads="1"/>
          </p:cNvSpPr>
          <p:nvPr>
            <p:ph idx="1"/>
          </p:nvPr>
        </p:nvSpPr>
        <p:spPr>
          <a:xfrm>
            <a:off x="308211" y="1524000"/>
            <a:ext cx="3352800" cy="1371600"/>
          </a:xfrm>
        </p:spPr>
        <p:txBody>
          <a:bodyPr/>
          <a:lstStyle/>
          <a:p>
            <a:pPr marL="0" indent="0">
              <a:buFontTx/>
              <a:buNone/>
            </a:pPr>
            <a:r>
              <a:rPr lang="en-US" altLang="en-US" sz="2400" dirty="0"/>
              <a:t>The next step is to measure and mark the position of 0.6.</a:t>
            </a:r>
          </a:p>
        </p:txBody>
      </p:sp>
      <p:sp>
        <p:nvSpPr>
          <p:cNvPr id="68614" name="Rectangle 6"/>
          <p:cNvSpPr>
            <a:spLocks noChangeArrowheads="1"/>
          </p:cNvSpPr>
          <p:nvPr/>
        </p:nvSpPr>
        <p:spPr bwMode="auto">
          <a:xfrm>
            <a:off x="232011" y="2895600"/>
            <a:ext cx="3429000" cy="2743200"/>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2000">
                <a:solidFill>
                  <a:schemeClr val="tx1"/>
                </a:solidFill>
                <a:latin typeface="Arial" pitchFamily="34" charset="0"/>
                <a:ea typeface="ＭＳ Ｐゴシック" pitchFamily="34" charset="-128"/>
              </a:defRPr>
            </a:lvl1pPr>
            <a:lvl2pPr marL="742950" indent="-285750">
              <a:spcBef>
                <a:spcPct val="20000"/>
              </a:spcBef>
              <a:buChar char="–"/>
              <a:defRPr>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fontAlgn="base">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fontAlgn="base">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fontAlgn="base">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fontAlgn="base">
              <a:spcBef>
                <a:spcPct val="20000"/>
              </a:spcBef>
              <a:spcAft>
                <a:spcPct val="0"/>
              </a:spcAft>
              <a:buChar char="»"/>
              <a:defRPr sz="2000">
                <a:solidFill>
                  <a:schemeClr val="tx1"/>
                </a:solidFill>
                <a:latin typeface="Arial" pitchFamily="34" charset="0"/>
                <a:ea typeface="ＭＳ Ｐゴシック" pitchFamily="34" charset="-128"/>
              </a:defRPr>
            </a:lvl9pPr>
          </a:lstStyle>
          <a:p>
            <a:pPr fontAlgn="base">
              <a:spcAft>
                <a:spcPct val="0"/>
              </a:spcAft>
              <a:buFontTx/>
              <a:buNone/>
            </a:pPr>
            <a:r>
              <a:rPr lang="en-US" altLang="en-US" sz="2400" dirty="0" smtClean="0">
                <a:effectLst>
                  <a:outerShdw blurRad="38100" dist="38100" dir="2700000" algn="tl">
                    <a:srgbClr val="000000">
                      <a:alpha val="43137"/>
                    </a:srgbClr>
                  </a:outerShdw>
                </a:effectLst>
              </a:rPr>
              <a:t>Next, determine which direction the contour goes between the diagonal and the other three sides of the grid.</a:t>
            </a:r>
          </a:p>
          <a:p>
            <a:pPr fontAlgn="base">
              <a:spcAft>
                <a:spcPct val="0"/>
              </a:spcAft>
              <a:buFontTx/>
              <a:buNone/>
            </a:pPr>
            <a:r>
              <a:rPr lang="en-US" altLang="en-US" sz="2400" dirty="0" smtClean="0">
                <a:effectLst>
                  <a:outerShdw blurRad="38100" dist="38100" dir="2700000" algn="tl">
                    <a:srgbClr val="000000">
                      <a:alpha val="43137"/>
                    </a:srgbClr>
                  </a:outerShdw>
                </a:effectLst>
              </a:rPr>
              <a:t>Mark the next points.</a:t>
            </a:r>
          </a:p>
        </p:txBody>
      </p:sp>
      <p:graphicFrame>
        <p:nvGraphicFramePr>
          <p:cNvPr id="68615" name="Object 7"/>
          <p:cNvGraphicFramePr>
            <a:graphicFrameLocks noChangeAspect="1"/>
          </p:cNvGraphicFramePr>
          <p:nvPr>
            <p:extLst>
              <p:ext uri="{D42A27DB-BD31-4B8C-83A1-F6EECF244321}">
                <p14:modId xmlns:p14="http://schemas.microsoft.com/office/powerpoint/2010/main" val="1572145960"/>
              </p:ext>
            </p:extLst>
          </p:nvPr>
        </p:nvGraphicFramePr>
        <p:xfrm>
          <a:off x="3932238" y="5754688"/>
          <a:ext cx="3641725" cy="560387"/>
        </p:xfrm>
        <a:graphic>
          <a:graphicData uri="http://schemas.openxmlformats.org/presentationml/2006/ole">
            <mc:AlternateContent xmlns:mc="http://schemas.openxmlformats.org/markup-compatibility/2006">
              <mc:Choice xmlns:v="urn:schemas-microsoft-com:vml" Requires="v">
                <p:oleObj spid="_x0000_s5153" name="Equation" r:id="rId5" imgW="1282680" imgH="177480" progId="Equation.3">
                  <p:embed/>
                </p:oleObj>
              </mc:Choice>
              <mc:Fallback>
                <p:oleObj name="Equation" r:id="rId5" imgW="1282680" imgH="177480" progId="Equation.3">
                  <p:embed/>
                  <p:pic>
                    <p:nvPicPr>
                      <p:cNvPr id="0" name=""/>
                      <p:cNvPicPr>
                        <a:picLocks noChangeAspect="1" noChangeArrowheads="1"/>
                      </p:cNvPicPr>
                      <p:nvPr/>
                    </p:nvPicPr>
                    <p:blipFill>
                      <a:blip r:embed="rId6"/>
                      <a:srcRect/>
                      <a:stretch>
                        <a:fillRect/>
                      </a:stretch>
                    </p:blipFill>
                    <p:spPr bwMode="auto">
                      <a:xfrm>
                        <a:off x="3932238" y="5754688"/>
                        <a:ext cx="3641725" cy="5603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46418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2">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animBg="1"/>
      <p:bldP spid="686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Interpolati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934566"/>
            <a:ext cx="3806190" cy="4161434"/>
          </a:xfrm>
          <a:prstGeom prst="rect">
            <a:avLst/>
          </a:prstGeom>
          <a:noFill/>
          <a:extLst>
            <a:ext uri="{909E8E84-426E-40DD-AFC4-6F175D3DCCD1}">
              <a14:hiddenFill xmlns:a14="http://schemas.microsoft.com/office/drawing/2010/main">
                <a:solidFill>
                  <a:srgbClr val="FFFFFF"/>
                </a:solidFill>
              </a14:hiddenFill>
            </a:ext>
          </a:extLst>
        </p:spPr>
      </p:pic>
      <p:sp>
        <p:nvSpPr>
          <p:cNvPr id="70659" name="Rectangle 3"/>
          <p:cNvSpPr>
            <a:spLocks noGrp="1" noChangeArrowheads="1"/>
          </p:cNvSpPr>
          <p:nvPr>
            <p:ph type="title"/>
          </p:nvPr>
        </p:nvSpPr>
        <p:spPr>
          <a:xfrm>
            <a:off x="304800" y="228600"/>
            <a:ext cx="8305800" cy="838200"/>
          </a:xfrm>
        </p:spPr>
        <p:txBody>
          <a:bodyPr/>
          <a:lstStyle/>
          <a:p>
            <a:r>
              <a:rPr lang="en-US" altLang="en-US"/>
              <a:t>Interpolation by Calculation and measurement--cont.</a:t>
            </a:r>
          </a:p>
        </p:txBody>
      </p:sp>
      <p:sp>
        <p:nvSpPr>
          <p:cNvPr id="70660" name="Rectangle 4"/>
          <p:cNvSpPr>
            <a:spLocks noGrp="1" noChangeArrowheads="1"/>
          </p:cNvSpPr>
          <p:nvPr>
            <p:ph idx="1"/>
          </p:nvPr>
        </p:nvSpPr>
        <p:spPr>
          <a:xfrm>
            <a:off x="352567" y="1371600"/>
            <a:ext cx="4114800" cy="1676400"/>
          </a:xfrm>
        </p:spPr>
        <p:txBody>
          <a:bodyPr/>
          <a:lstStyle/>
          <a:p>
            <a:pPr marL="0" indent="0">
              <a:buFontTx/>
              <a:buNone/>
            </a:pPr>
            <a:r>
              <a:rPr lang="en-US" altLang="en-US" sz="2400" dirty="0"/>
              <a:t>The 110 foot contour line passes between B1 and B2, therefore the next station is the diagonal.</a:t>
            </a:r>
          </a:p>
        </p:txBody>
      </p:sp>
      <p:graphicFrame>
        <p:nvGraphicFramePr>
          <p:cNvPr id="70661" name="Object 5"/>
          <p:cNvGraphicFramePr>
            <a:graphicFrameLocks noChangeAspect="1"/>
          </p:cNvGraphicFramePr>
          <p:nvPr>
            <p:extLst>
              <p:ext uri="{D42A27DB-BD31-4B8C-83A1-F6EECF244321}">
                <p14:modId xmlns:p14="http://schemas.microsoft.com/office/powerpoint/2010/main" val="424979713"/>
              </p:ext>
            </p:extLst>
          </p:nvPr>
        </p:nvGraphicFramePr>
        <p:xfrm>
          <a:off x="152400" y="4325938"/>
          <a:ext cx="4659313" cy="1643062"/>
        </p:xfrm>
        <a:graphic>
          <a:graphicData uri="http://schemas.openxmlformats.org/presentationml/2006/ole">
            <mc:AlternateContent xmlns:mc="http://schemas.openxmlformats.org/markup-compatibility/2006">
              <mc:Choice xmlns:v="urn:schemas-microsoft-com:vml" Requires="v">
                <p:oleObj spid="_x0000_s6171" name="Equation" r:id="rId5" imgW="2717640" imgH="1041120" progId="Equation.3">
                  <p:embed/>
                </p:oleObj>
              </mc:Choice>
              <mc:Fallback>
                <p:oleObj name="Equation" r:id="rId5" imgW="2717640" imgH="1041120" progId="Equation.3">
                  <p:embed/>
                  <p:pic>
                    <p:nvPicPr>
                      <p:cNvPr id="0" name=""/>
                      <p:cNvPicPr>
                        <a:picLocks noChangeAspect="1" noChangeArrowheads="1"/>
                      </p:cNvPicPr>
                      <p:nvPr/>
                    </p:nvPicPr>
                    <p:blipFill>
                      <a:blip r:embed="rId6"/>
                      <a:srcRect/>
                      <a:stretch>
                        <a:fillRect/>
                      </a:stretch>
                    </p:blipFill>
                    <p:spPr bwMode="auto">
                      <a:xfrm>
                        <a:off x="152400" y="4325938"/>
                        <a:ext cx="4659313" cy="16430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2" name="Rectangle 6"/>
          <p:cNvSpPr>
            <a:spLocks noChangeArrowheads="1"/>
          </p:cNvSpPr>
          <p:nvPr/>
        </p:nvSpPr>
        <p:spPr bwMode="auto">
          <a:xfrm>
            <a:off x="352567" y="2971800"/>
            <a:ext cx="3886200" cy="1828800"/>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2000">
                <a:solidFill>
                  <a:schemeClr val="tx1"/>
                </a:solidFill>
                <a:latin typeface="Arial" pitchFamily="34" charset="0"/>
                <a:ea typeface="ＭＳ Ｐゴシック" pitchFamily="34" charset="-128"/>
              </a:defRPr>
            </a:lvl1pPr>
            <a:lvl2pPr marL="742950" indent="-285750">
              <a:spcBef>
                <a:spcPct val="20000"/>
              </a:spcBef>
              <a:buChar char="–"/>
              <a:defRPr>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fontAlgn="base">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fontAlgn="base">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fontAlgn="base">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fontAlgn="base">
              <a:spcBef>
                <a:spcPct val="20000"/>
              </a:spcBef>
              <a:spcAft>
                <a:spcPct val="0"/>
              </a:spcAft>
              <a:buChar char="»"/>
              <a:defRPr sz="2000">
                <a:solidFill>
                  <a:schemeClr val="tx1"/>
                </a:solidFill>
                <a:latin typeface="Arial" pitchFamily="34" charset="0"/>
                <a:ea typeface="ＭＳ Ｐゴシック" pitchFamily="34" charset="-128"/>
              </a:defRPr>
            </a:lvl9pPr>
          </a:lstStyle>
          <a:p>
            <a:pPr fontAlgn="base">
              <a:spcAft>
                <a:spcPct val="0"/>
              </a:spcAft>
              <a:buFontTx/>
              <a:buNone/>
            </a:pPr>
            <a:r>
              <a:rPr lang="en-US" altLang="en-US" dirty="0" smtClean="0">
                <a:effectLst>
                  <a:outerShdw blurRad="38100" dist="38100" dir="2700000" algn="tl">
                    <a:srgbClr val="000000">
                      <a:alpha val="43137"/>
                    </a:srgbClr>
                  </a:outerShdw>
                </a:effectLst>
              </a:rPr>
              <a:t>These steps are followed one grid line at a time until the contour closes, or reaches the edge of the map.</a:t>
            </a:r>
          </a:p>
        </p:txBody>
      </p:sp>
    </p:spTree>
    <p:extLst>
      <p:ext uri="{BB962C8B-B14F-4D97-AF65-F5344CB8AC3E}">
        <p14:creationId xmlns:p14="http://schemas.microsoft.com/office/powerpoint/2010/main" val="1749093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0">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6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06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066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build="p" animBg="1"/>
      <p:bldP spid="7066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28600"/>
            <a:ext cx="8229600" cy="838200"/>
          </a:xfrm>
        </p:spPr>
        <p:txBody>
          <a:bodyPr/>
          <a:lstStyle/>
          <a:p>
            <a:r>
              <a:rPr lang="en-US" altLang="en-US" dirty="0">
                <a:solidFill>
                  <a:srgbClr val="FFFF00"/>
                </a:solidFill>
              </a:rPr>
              <a:t>Interpolation by Calculation and measurement--cont.</a:t>
            </a:r>
          </a:p>
        </p:txBody>
      </p:sp>
      <p:pic>
        <p:nvPicPr>
          <p:cNvPr id="72707" name="Picture 3" descr="Interpolating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695" y="1355202"/>
            <a:ext cx="4236598" cy="34761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2708" name="Object 4"/>
          <p:cNvGraphicFramePr>
            <a:graphicFrameLocks noChangeAspect="1"/>
          </p:cNvGraphicFramePr>
          <p:nvPr>
            <p:extLst>
              <p:ext uri="{D42A27DB-BD31-4B8C-83A1-F6EECF244321}">
                <p14:modId xmlns:p14="http://schemas.microsoft.com/office/powerpoint/2010/main" val="210691964"/>
              </p:ext>
            </p:extLst>
          </p:nvPr>
        </p:nvGraphicFramePr>
        <p:xfrm>
          <a:off x="111162" y="4114800"/>
          <a:ext cx="4737100" cy="1920875"/>
        </p:xfrm>
        <a:graphic>
          <a:graphicData uri="http://schemas.openxmlformats.org/presentationml/2006/ole">
            <mc:AlternateContent xmlns:mc="http://schemas.openxmlformats.org/markup-compatibility/2006">
              <mc:Choice xmlns:v="urn:schemas-microsoft-com:vml" Requires="v">
                <p:oleObj spid="_x0000_s7195" name="Equation" r:id="rId5" imgW="2565360" imgH="1041120" progId="Equation.3">
                  <p:embed/>
                </p:oleObj>
              </mc:Choice>
              <mc:Fallback>
                <p:oleObj name="Equation" r:id="rId5" imgW="2565360" imgH="1041120" progId="Equation.3">
                  <p:embed/>
                  <p:pic>
                    <p:nvPicPr>
                      <p:cNvPr id="0" name=""/>
                      <p:cNvPicPr>
                        <a:picLocks noChangeAspect="1" noChangeArrowheads="1"/>
                      </p:cNvPicPr>
                      <p:nvPr/>
                    </p:nvPicPr>
                    <p:blipFill>
                      <a:blip r:embed="rId6"/>
                      <a:srcRect/>
                      <a:stretch>
                        <a:fillRect/>
                      </a:stretch>
                    </p:blipFill>
                    <p:spPr bwMode="auto">
                      <a:xfrm>
                        <a:off x="111162" y="4114800"/>
                        <a:ext cx="4737100" cy="19208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709" name="Rectangle 5"/>
          <p:cNvSpPr>
            <a:spLocks noChangeArrowheads="1"/>
          </p:cNvSpPr>
          <p:nvPr/>
        </p:nvSpPr>
        <p:spPr bwMode="auto">
          <a:xfrm>
            <a:off x="30707" y="1524000"/>
            <a:ext cx="4495800" cy="954107"/>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0"/>
              </a:spcBef>
              <a:spcAft>
                <a:spcPct val="0"/>
              </a:spcAft>
            </a:pPr>
            <a:r>
              <a:rPr lang="en-US" altLang="en-US" sz="2800" dirty="0" smtClean="0">
                <a:effectLst>
                  <a:outerShdw blurRad="38100" dist="38100" dir="2700000" algn="tl">
                    <a:srgbClr val="000000">
                      <a:alpha val="43137"/>
                    </a:srgbClr>
                  </a:outerShdw>
                </a:effectLst>
              </a:rPr>
              <a:t>Determining the proportion for line B1:B2.</a:t>
            </a:r>
          </a:p>
        </p:txBody>
      </p:sp>
    </p:spTree>
    <p:extLst>
      <p:ext uri="{BB962C8B-B14F-4D97-AF65-F5344CB8AC3E}">
        <p14:creationId xmlns:p14="http://schemas.microsoft.com/office/powerpoint/2010/main" val="903157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27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2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Chapter 11</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			     </a:t>
            </a:r>
            <a:r>
              <a:rPr lang="en-US" dirty="0" smtClean="0">
                <a:effectLst>
                  <a:outerShdw blurRad="38100" dist="38100" dir="2700000" algn="tl">
                    <a:srgbClr val="000000">
                      <a:alpha val="43137"/>
                    </a:srgbClr>
                  </a:outerShdw>
                </a:effectLst>
              </a:rPr>
              <a:t>Contours</a:t>
            </a:r>
          </a:p>
          <a:p>
            <a:r>
              <a:rPr lang="en-US" i="1" dirty="0" smtClean="0">
                <a:effectLst>
                  <a:outerShdw blurRad="38100" dist="38100" dir="2700000" algn="tl">
                    <a:srgbClr val="000000">
                      <a:alpha val="43137"/>
                    </a:srgbClr>
                  </a:outerShdw>
                </a:effectLst>
              </a:rPr>
              <a:t>Hill Contours </a:t>
            </a:r>
            <a:r>
              <a:rPr lang="en-US" dirty="0" smtClean="0">
                <a:effectLst>
                  <a:outerShdw blurRad="38100" dist="38100" dir="2700000" algn="tl">
                    <a:srgbClr val="000000">
                      <a:alpha val="43137"/>
                    </a:srgbClr>
                  </a:outerShdw>
                </a:effectLst>
              </a:rPr>
              <a:t>are drawn free hand and wavy. The elevations </a:t>
            </a:r>
            <a:r>
              <a:rPr lang="en-US" u="sng" dirty="0" smtClean="0">
                <a:effectLst>
                  <a:outerShdw blurRad="38100" dist="38100" dir="2700000" algn="tl">
                    <a:srgbClr val="000000">
                      <a:alpha val="43137"/>
                    </a:srgbClr>
                  </a:outerShdw>
                </a:effectLst>
              </a:rPr>
              <a:t>increase</a:t>
            </a:r>
            <a:r>
              <a:rPr lang="en-US" dirty="0" smtClean="0">
                <a:effectLst>
                  <a:outerShdw blurRad="38100" dist="38100" dir="2700000" algn="tl">
                    <a:srgbClr val="000000">
                      <a:alpha val="43137"/>
                    </a:srgbClr>
                  </a:outerShdw>
                </a:effectLst>
              </a:rPr>
              <a:t> from </a:t>
            </a:r>
            <a:r>
              <a:rPr lang="en-US" u="sng" dirty="0" smtClean="0">
                <a:effectLst>
                  <a:outerShdw blurRad="38100" dist="38100" dir="2700000" algn="tl">
                    <a:srgbClr val="000000">
                      <a:alpha val="43137"/>
                    </a:srgbClr>
                  </a:outerShdw>
                </a:effectLst>
              </a:rPr>
              <a:t>outside to inside </a:t>
            </a:r>
            <a:r>
              <a:rPr lang="en-US" dirty="0" smtClean="0">
                <a:effectLst>
                  <a:outerShdw blurRad="38100" dist="38100" dir="2700000" algn="tl">
                    <a:srgbClr val="000000">
                      <a:alpha val="43137"/>
                    </a:srgbClr>
                  </a:outerShdw>
                </a:effectLst>
              </a:rPr>
              <a:t>and the contours close on each other.</a:t>
            </a:r>
          </a:p>
          <a:p>
            <a:r>
              <a:rPr lang="en-US" i="1" dirty="0" smtClean="0">
                <a:effectLst>
                  <a:outerShdw blurRad="38100" dist="38100" dir="2700000" algn="tl">
                    <a:srgbClr val="000000">
                      <a:alpha val="43137"/>
                    </a:srgbClr>
                  </a:outerShdw>
                </a:effectLst>
              </a:rPr>
              <a:t>Depressions </a:t>
            </a:r>
            <a:r>
              <a:rPr lang="en-US" dirty="0" smtClean="0">
                <a:effectLst>
                  <a:outerShdw blurRad="38100" dist="38100" dir="2700000" algn="tl">
                    <a:srgbClr val="000000">
                      <a:alpha val="43137"/>
                    </a:srgbClr>
                  </a:outerShdw>
                </a:effectLst>
              </a:rPr>
              <a:t>are hills in reverse. The contours are also drawn free hand and wavy. The elevations </a:t>
            </a:r>
            <a:r>
              <a:rPr lang="en-US" u="sng" dirty="0" smtClean="0">
                <a:effectLst>
                  <a:outerShdw blurRad="38100" dist="38100" dir="2700000" algn="tl">
                    <a:srgbClr val="000000">
                      <a:alpha val="43137"/>
                    </a:srgbClr>
                  </a:outerShdw>
                </a:effectLst>
              </a:rPr>
              <a:t>decrease</a:t>
            </a:r>
            <a:r>
              <a:rPr lang="en-US" dirty="0" smtClean="0">
                <a:effectLst>
                  <a:outerShdw blurRad="38100" dist="38100" dir="2700000" algn="tl">
                    <a:srgbClr val="000000">
                      <a:alpha val="43137"/>
                    </a:srgbClr>
                  </a:outerShdw>
                </a:effectLst>
              </a:rPr>
              <a:t> from </a:t>
            </a:r>
            <a:r>
              <a:rPr lang="en-US" u="sng" dirty="0" smtClean="0">
                <a:effectLst>
                  <a:outerShdw blurRad="38100" dist="38100" dir="2700000" algn="tl">
                    <a:srgbClr val="000000">
                      <a:alpha val="43137"/>
                    </a:srgbClr>
                  </a:outerShdw>
                </a:effectLst>
              </a:rPr>
              <a:t>outside to inside </a:t>
            </a:r>
            <a:r>
              <a:rPr lang="en-US" dirty="0" smtClean="0">
                <a:effectLst>
                  <a:outerShdw blurRad="38100" dist="38100" dir="2700000" algn="tl">
                    <a:srgbClr val="000000">
                      <a:alpha val="43137"/>
                    </a:srgbClr>
                  </a:outerShdw>
                </a:effectLst>
              </a:rPr>
              <a:t>and the contours close on each other. To distinguish between hills, short perpendicular lines are drawn on the depression contour lines.</a:t>
            </a:r>
          </a:p>
          <a:p>
            <a:endParaRPr lang="en-US" dirty="0" smtClean="0"/>
          </a:p>
          <a:p>
            <a:endParaRPr lang="en-US" dirty="0"/>
          </a:p>
        </p:txBody>
      </p:sp>
    </p:spTree>
    <p:extLst>
      <p:ext uri="{BB962C8B-B14F-4D97-AF65-F5344CB8AC3E}">
        <p14:creationId xmlns:p14="http://schemas.microsoft.com/office/powerpoint/2010/main" val="12748422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42900" y="228600"/>
            <a:ext cx="8458200" cy="685800"/>
          </a:xfrm>
        </p:spPr>
        <p:txBody>
          <a:bodyPr/>
          <a:lstStyle/>
          <a:p>
            <a:r>
              <a:rPr lang="en-US" altLang="en-US" dirty="0">
                <a:solidFill>
                  <a:srgbClr val="FFFF00"/>
                </a:solidFill>
              </a:rPr>
              <a:t>Interpolation by Calculation and measurement--cont.</a:t>
            </a:r>
          </a:p>
        </p:txBody>
      </p:sp>
      <p:sp>
        <p:nvSpPr>
          <p:cNvPr id="74755" name="Rectangle 3"/>
          <p:cNvSpPr>
            <a:spLocks noChangeArrowheads="1"/>
          </p:cNvSpPr>
          <p:nvPr/>
        </p:nvSpPr>
        <p:spPr bwMode="auto">
          <a:xfrm>
            <a:off x="228600" y="1570037"/>
            <a:ext cx="3584575" cy="1938992"/>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0"/>
              </a:spcBef>
              <a:spcAft>
                <a:spcPct val="0"/>
              </a:spcAft>
            </a:pPr>
            <a:r>
              <a:rPr lang="en-US" altLang="en-US" sz="2400" dirty="0" smtClean="0">
                <a:effectLst>
                  <a:outerShdw blurRad="38100" dist="38100" dir="2700000" algn="tl">
                    <a:srgbClr val="000000">
                      <a:alpha val="43137"/>
                    </a:srgbClr>
                  </a:outerShdw>
                </a:effectLst>
              </a:rPr>
              <a:t>The grid lines and diagonals for each square are considered and the contour is extended.</a:t>
            </a:r>
          </a:p>
        </p:txBody>
      </p:sp>
      <p:pic>
        <p:nvPicPr>
          <p:cNvPr id="74756" name="Picture 4" descr="Interpolati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299953"/>
            <a:ext cx="3911529" cy="42341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4757" name="Object 5"/>
          <p:cNvGraphicFramePr>
            <a:graphicFrameLocks noChangeAspect="1"/>
          </p:cNvGraphicFramePr>
          <p:nvPr>
            <p:extLst>
              <p:ext uri="{D42A27DB-BD31-4B8C-83A1-F6EECF244321}">
                <p14:modId xmlns:p14="http://schemas.microsoft.com/office/powerpoint/2010/main" val="1325267820"/>
              </p:ext>
            </p:extLst>
          </p:nvPr>
        </p:nvGraphicFramePr>
        <p:xfrm>
          <a:off x="-32982" y="4343400"/>
          <a:ext cx="5018088" cy="2057400"/>
        </p:xfrm>
        <a:graphic>
          <a:graphicData uri="http://schemas.openxmlformats.org/presentationml/2006/ole">
            <mc:AlternateContent xmlns:mc="http://schemas.openxmlformats.org/markup-compatibility/2006">
              <mc:Choice xmlns:v="urn:schemas-microsoft-com:vml" Requires="v">
                <p:oleObj spid="_x0000_s8219" name="Equation" r:id="rId5" imgW="2539800" imgH="1041120" progId="Equation.3">
                  <p:embed/>
                </p:oleObj>
              </mc:Choice>
              <mc:Fallback>
                <p:oleObj name="Equation" r:id="rId5" imgW="2539800" imgH="1041120" progId="Equation.3">
                  <p:embed/>
                  <p:pic>
                    <p:nvPicPr>
                      <p:cNvPr id="0" name=""/>
                      <p:cNvPicPr>
                        <a:picLocks noChangeAspect="1" noChangeArrowheads="1"/>
                      </p:cNvPicPr>
                      <p:nvPr/>
                    </p:nvPicPr>
                    <p:blipFill>
                      <a:blip r:embed="rId6"/>
                      <a:srcRect/>
                      <a:stretch>
                        <a:fillRect/>
                      </a:stretch>
                    </p:blipFill>
                    <p:spPr bwMode="auto">
                      <a:xfrm>
                        <a:off x="-32982" y="4343400"/>
                        <a:ext cx="5018088" cy="2057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71842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7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4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28600"/>
            <a:ext cx="8153400" cy="838200"/>
          </a:xfrm>
        </p:spPr>
        <p:txBody>
          <a:bodyPr/>
          <a:lstStyle/>
          <a:p>
            <a:r>
              <a:rPr lang="en-US" altLang="en-US" dirty="0">
                <a:solidFill>
                  <a:srgbClr val="FFFF00"/>
                </a:solidFill>
              </a:rPr>
              <a:t>Interpolation by Calculation and measurement--cont.</a:t>
            </a:r>
          </a:p>
        </p:txBody>
      </p:sp>
      <p:graphicFrame>
        <p:nvGraphicFramePr>
          <p:cNvPr id="76803" name="Object 3"/>
          <p:cNvGraphicFramePr>
            <a:graphicFrameLocks noChangeAspect="1"/>
          </p:cNvGraphicFramePr>
          <p:nvPr>
            <p:extLst>
              <p:ext uri="{D42A27DB-BD31-4B8C-83A1-F6EECF244321}">
                <p14:modId xmlns:p14="http://schemas.microsoft.com/office/powerpoint/2010/main" val="4028916791"/>
              </p:ext>
            </p:extLst>
          </p:nvPr>
        </p:nvGraphicFramePr>
        <p:xfrm>
          <a:off x="304800" y="2667000"/>
          <a:ext cx="4710113" cy="1874838"/>
        </p:xfrm>
        <a:graphic>
          <a:graphicData uri="http://schemas.openxmlformats.org/presentationml/2006/ole">
            <mc:AlternateContent xmlns:mc="http://schemas.openxmlformats.org/markup-compatibility/2006">
              <mc:Choice xmlns:v="urn:schemas-microsoft-com:vml" Requires="v">
                <p:oleObj spid="_x0000_s9242" name="Equation" r:id="rId4" imgW="2616120" imgH="1041120" progId="Equation.3">
                  <p:embed/>
                </p:oleObj>
              </mc:Choice>
              <mc:Fallback>
                <p:oleObj name="Equation" r:id="rId4" imgW="2616120" imgH="1041120" progId="Equation.3">
                  <p:embed/>
                  <p:pic>
                    <p:nvPicPr>
                      <p:cNvPr id="0" name=""/>
                      <p:cNvPicPr>
                        <a:picLocks noChangeAspect="1" noChangeArrowheads="1"/>
                      </p:cNvPicPr>
                      <p:nvPr/>
                    </p:nvPicPr>
                    <p:blipFill>
                      <a:blip r:embed="rId5"/>
                      <a:srcRect/>
                      <a:stretch>
                        <a:fillRect/>
                      </a:stretch>
                    </p:blipFill>
                    <p:spPr bwMode="auto">
                      <a:xfrm>
                        <a:off x="304800" y="2667000"/>
                        <a:ext cx="4710113" cy="187483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04" name="Rectangle 4"/>
          <p:cNvSpPr>
            <a:spLocks noChangeArrowheads="1"/>
          </p:cNvSpPr>
          <p:nvPr/>
        </p:nvSpPr>
        <p:spPr bwMode="auto">
          <a:xfrm>
            <a:off x="152400" y="1691445"/>
            <a:ext cx="3952875" cy="830997"/>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0"/>
              </a:spcBef>
              <a:spcAft>
                <a:spcPct val="0"/>
              </a:spcAft>
            </a:pPr>
            <a:r>
              <a:rPr lang="en-US" altLang="en-US" sz="2400" dirty="0" smtClean="0">
                <a:effectLst>
                  <a:outerShdw blurRad="38100" dist="38100" dir="2700000" algn="tl">
                    <a:srgbClr val="000000">
                      <a:alpha val="43137"/>
                    </a:srgbClr>
                  </a:outerShdw>
                </a:effectLst>
              </a:rPr>
              <a:t>The next grid line is between B2 and C2.</a:t>
            </a:r>
          </a:p>
        </p:txBody>
      </p:sp>
      <p:pic>
        <p:nvPicPr>
          <p:cNvPr id="76805" name="Picture 5" descr="Interpolating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371600"/>
            <a:ext cx="3671888" cy="477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870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6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81000" y="228600"/>
            <a:ext cx="8382000" cy="838200"/>
          </a:xfrm>
        </p:spPr>
        <p:txBody>
          <a:bodyPr/>
          <a:lstStyle/>
          <a:p>
            <a:r>
              <a:rPr lang="en-US" altLang="en-US" dirty="0">
                <a:solidFill>
                  <a:srgbClr val="FFFF00"/>
                </a:solidFill>
              </a:rPr>
              <a:t>Interpolation by Calculation and measurement--cont.</a:t>
            </a:r>
          </a:p>
        </p:txBody>
      </p:sp>
      <p:graphicFrame>
        <p:nvGraphicFramePr>
          <p:cNvPr id="78851" name="Object 3"/>
          <p:cNvGraphicFramePr>
            <a:graphicFrameLocks noChangeAspect="1"/>
          </p:cNvGraphicFramePr>
          <p:nvPr>
            <p:extLst>
              <p:ext uri="{D42A27DB-BD31-4B8C-83A1-F6EECF244321}">
                <p14:modId xmlns:p14="http://schemas.microsoft.com/office/powerpoint/2010/main" val="360770708"/>
              </p:ext>
            </p:extLst>
          </p:nvPr>
        </p:nvGraphicFramePr>
        <p:xfrm>
          <a:off x="152400" y="4343400"/>
          <a:ext cx="4972050" cy="1997075"/>
        </p:xfrm>
        <a:graphic>
          <a:graphicData uri="http://schemas.openxmlformats.org/presentationml/2006/ole">
            <mc:AlternateContent xmlns:mc="http://schemas.openxmlformats.org/markup-compatibility/2006">
              <mc:Choice xmlns:v="urn:schemas-microsoft-com:vml" Requires="v">
                <p:oleObj spid="_x0000_s10266" name="Equation" r:id="rId4" imgW="2590560" imgH="1041120" progId="Equation.3">
                  <p:embed/>
                </p:oleObj>
              </mc:Choice>
              <mc:Fallback>
                <p:oleObj name="Equation" r:id="rId4" imgW="2590560" imgH="1041120" progId="Equation.3">
                  <p:embed/>
                  <p:pic>
                    <p:nvPicPr>
                      <p:cNvPr id="0" name=""/>
                      <p:cNvPicPr>
                        <a:picLocks noChangeAspect="1" noChangeArrowheads="1"/>
                      </p:cNvPicPr>
                      <p:nvPr/>
                    </p:nvPicPr>
                    <p:blipFill>
                      <a:blip r:embed="rId5"/>
                      <a:srcRect/>
                      <a:stretch>
                        <a:fillRect/>
                      </a:stretch>
                    </p:blipFill>
                    <p:spPr bwMode="auto">
                      <a:xfrm>
                        <a:off x="152400" y="4343400"/>
                        <a:ext cx="4972050" cy="1997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8852" name="Picture 4" descr="Interpolating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218822"/>
            <a:ext cx="3671888" cy="4206875"/>
          </a:xfrm>
          <a:prstGeom prst="rect">
            <a:avLst/>
          </a:prstGeom>
          <a:noFill/>
          <a:extLst>
            <a:ext uri="{909E8E84-426E-40DD-AFC4-6F175D3DCCD1}">
              <a14:hiddenFill xmlns:a14="http://schemas.microsoft.com/office/drawing/2010/main">
                <a:solidFill>
                  <a:srgbClr val="FFFFFF"/>
                </a:solidFill>
              </a14:hiddenFill>
            </a:ext>
          </a:extLst>
        </p:spPr>
      </p:pic>
      <p:sp>
        <p:nvSpPr>
          <p:cNvPr id="78853" name="Rectangle 5"/>
          <p:cNvSpPr>
            <a:spLocks noChangeArrowheads="1"/>
          </p:cNvSpPr>
          <p:nvPr/>
        </p:nvSpPr>
        <p:spPr bwMode="auto">
          <a:xfrm>
            <a:off x="296839" y="1752600"/>
            <a:ext cx="4473575" cy="156966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0"/>
              </a:spcBef>
              <a:spcAft>
                <a:spcPct val="0"/>
              </a:spcAft>
            </a:pPr>
            <a:r>
              <a:rPr lang="en-US" altLang="en-US" sz="2400" dirty="0" smtClean="0">
                <a:solidFill>
                  <a:srgbClr val="000000"/>
                </a:solidFill>
                <a:effectLst>
                  <a:outerShdw blurRad="38100" dist="38100" dir="2700000" algn="tl">
                    <a:srgbClr val="000000">
                      <a:alpha val="43137"/>
                    </a:srgbClr>
                  </a:outerShdw>
                </a:effectLst>
              </a:rPr>
              <a:t>Each grid line and diagonal is considered and the contour line is extend between the appropriate points.</a:t>
            </a:r>
          </a:p>
        </p:txBody>
      </p:sp>
    </p:spTree>
    <p:extLst>
      <p:ext uri="{BB962C8B-B14F-4D97-AF65-F5344CB8AC3E}">
        <p14:creationId xmlns:p14="http://schemas.microsoft.com/office/powerpoint/2010/main" val="4071395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88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8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81000" y="381000"/>
            <a:ext cx="8382000" cy="990600"/>
          </a:xfrm>
        </p:spPr>
        <p:txBody>
          <a:bodyPr/>
          <a:lstStyle/>
          <a:p>
            <a:r>
              <a:rPr lang="en-US" altLang="en-US" dirty="0">
                <a:solidFill>
                  <a:srgbClr val="FFFF00"/>
                </a:solidFill>
              </a:rPr>
              <a:t>Interpolation by Calculation and measurement--cont.</a:t>
            </a:r>
          </a:p>
        </p:txBody>
      </p:sp>
      <p:pic>
        <p:nvPicPr>
          <p:cNvPr id="80899" name="Picture 3" descr="Interpolati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524000"/>
            <a:ext cx="4391025" cy="4800600"/>
          </a:xfrm>
          <a:prstGeom prst="rect">
            <a:avLst/>
          </a:prstGeom>
          <a:noFill/>
          <a:extLst>
            <a:ext uri="{909E8E84-426E-40DD-AFC4-6F175D3DCCD1}">
              <a14:hiddenFill xmlns:a14="http://schemas.microsoft.com/office/drawing/2010/main">
                <a:solidFill>
                  <a:srgbClr val="FFFFFF"/>
                </a:solidFill>
              </a14:hiddenFill>
            </a:ext>
          </a:extLst>
        </p:spPr>
      </p:pic>
      <p:sp>
        <p:nvSpPr>
          <p:cNvPr id="80900" name="Rectangle 4"/>
          <p:cNvSpPr>
            <a:spLocks noChangeArrowheads="1"/>
          </p:cNvSpPr>
          <p:nvPr/>
        </p:nvSpPr>
        <p:spPr bwMode="auto">
          <a:xfrm>
            <a:off x="152400" y="1828800"/>
            <a:ext cx="3711575" cy="341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28600" indent="-228600">
              <a:defRPr sz="2400">
                <a:solidFill>
                  <a:schemeClr val="tx1"/>
                </a:solidFill>
                <a:latin typeface="Arial" pitchFamily="34" charset="0"/>
                <a:ea typeface="ＭＳ Ｐゴシック" pitchFamily="34" charset="-128"/>
              </a:defRPr>
            </a:lvl1pPr>
            <a:lvl2pPr>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fontAlgn="base" hangingPunct="0">
              <a:spcBef>
                <a:spcPct val="0"/>
              </a:spcBef>
              <a:spcAft>
                <a:spcPct val="0"/>
              </a:spcAft>
              <a:buFont typeface="Times" pitchFamily="48" charset="0"/>
              <a:buChar char="•"/>
            </a:pPr>
            <a:r>
              <a:rPr lang="en-US" altLang="en-US" dirty="0" smtClean="0">
                <a:effectLst>
                  <a:outerShdw blurRad="38100" dist="38100" dir="2700000" algn="tl">
                    <a:srgbClr val="000000">
                      <a:alpha val="43137"/>
                    </a:srgbClr>
                  </a:outerShdw>
                </a:effectLst>
              </a:rPr>
              <a:t>When the contour points form a closed shape or have extended from one edge of the map to another, a smooth line is drawn connecting the points.</a:t>
            </a:r>
          </a:p>
          <a:p>
            <a:pPr eaLnBrk="0" fontAlgn="base" hangingPunct="0">
              <a:spcBef>
                <a:spcPct val="0"/>
              </a:spcBef>
              <a:spcAft>
                <a:spcPct val="0"/>
              </a:spcAft>
              <a:buFont typeface="Times" pitchFamily="48" charset="0"/>
              <a:buChar char="•"/>
            </a:pPr>
            <a:r>
              <a:rPr lang="en-US" altLang="en-US" dirty="0" smtClean="0">
                <a:effectLst>
                  <a:outerShdw blurRad="38100" dist="38100" dir="2700000" algn="tl">
                    <a:srgbClr val="000000">
                      <a:alpha val="43137"/>
                    </a:srgbClr>
                  </a:outerShdw>
                </a:effectLst>
              </a:rPr>
              <a:t>The contour lines must be labeled.</a:t>
            </a:r>
          </a:p>
        </p:txBody>
      </p:sp>
    </p:spTree>
    <p:extLst>
      <p:ext uri="{BB962C8B-B14F-4D97-AF65-F5344CB8AC3E}">
        <p14:creationId xmlns:p14="http://schemas.microsoft.com/office/powerpoint/2010/main" val="2760173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9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dirty="0">
                <a:solidFill>
                  <a:srgbClr val="FFFF00"/>
                </a:solidFill>
              </a:rPr>
              <a:t>Drawing Contour Lines</a:t>
            </a:r>
          </a:p>
        </p:txBody>
      </p:sp>
      <p:sp>
        <p:nvSpPr>
          <p:cNvPr id="82947" name="Rectangle 3"/>
          <p:cNvSpPr>
            <a:spLocks noGrp="1" noChangeArrowheads="1"/>
          </p:cNvSpPr>
          <p:nvPr>
            <p:ph idx="1"/>
          </p:nvPr>
        </p:nvSpPr>
        <p:spPr>
          <a:xfrm>
            <a:off x="685800" y="1600200"/>
            <a:ext cx="7772400" cy="2286000"/>
          </a:xfrm>
        </p:spPr>
        <p:txBody>
          <a:bodyPr/>
          <a:lstStyle/>
          <a:p>
            <a:pPr>
              <a:lnSpc>
                <a:spcPct val="120000"/>
              </a:lnSpc>
            </a:pPr>
            <a:r>
              <a:rPr lang="en-US" altLang="en-US"/>
              <a:t>Topographic maps are three dimensional.  </a:t>
            </a:r>
          </a:p>
          <a:p>
            <a:pPr>
              <a:lnSpc>
                <a:spcPct val="120000"/>
              </a:lnSpc>
            </a:pPr>
            <a:r>
              <a:rPr lang="en-US" altLang="en-US"/>
              <a:t>When drawing contour lines all possible paths must be investigated.</a:t>
            </a:r>
          </a:p>
          <a:p>
            <a:pPr>
              <a:lnSpc>
                <a:spcPct val="120000"/>
              </a:lnSpc>
            </a:pPr>
            <a:r>
              <a:rPr lang="en-US" altLang="en-US"/>
              <a:t>A simple grid will be used to demonstrate this point.</a:t>
            </a:r>
          </a:p>
        </p:txBody>
      </p:sp>
    </p:spTree>
    <p:extLst>
      <p:ext uri="{BB962C8B-B14F-4D97-AF65-F5344CB8AC3E}">
        <p14:creationId xmlns:p14="http://schemas.microsoft.com/office/powerpoint/2010/main" val="3997175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543050" y="304800"/>
            <a:ext cx="6057900" cy="685800"/>
          </a:xfrm>
        </p:spPr>
        <p:txBody>
          <a:bodyPr/>
          <a:lstStyle/>
          <a:p>
            <a:r>
              <a:rPr lang="en-US" altLang="en-US" sz="3600" dirty="0">
                <a:solidFill>
                  <a:srgbClr val="FFFF00"/>
                </a:solidFill>
              </a:rPr>
              <a:t>Drawing Contour Lines-cont.</a:t>
            </a:r>
          </a:p>
        </p:txBody>
      </p:sp>
      <p:sp>
        <p:nvSpPr>
          <p:cNvPr id="84995" name="Rectangle 3"/>
          <p:cNvSpPr>
            <a:spLocks noGrp="1" noChangeArrowheads="1"/>
          </p:cNvSpPr>
          <p:nvPr>
            <p:ph idx="1"/>
          </p:nvPr>
        </p:nvSpPr>
        <p:spPr>
          <a:xfrm>
            <a:off x="152400" y="2133600"/>
            <a:ext cx="3962400" cy="3276600"/>
          </a:xfrm>
        </p:spPr>
        <p:txBody>
          <a:bodyPr/>
          <a:lstStyle/>
          <a:p>
            <a:pPr marL="0" indent="0" eaLnBrk="0" hangingPunct="0">
              <a:lnSpc>
                <a:spcPct val="120000"/>
              </a:lnSpc>
              <a:spcBef>
                <a:spcPct val="0"/>
              </a:spcBef>
              <a:buFontTx/>
              <a:buNone/>
            </a:pPr>
            <a:r>
              <a:rPr lang="en-US" altLang="en-US" sz="2400" dirty="0"/>
              <a:t>There is no right or wrong starting point.</a:t>
            </a:r>
          </a:p>
          <a:p>
            <a:pPr marL="0" indent="0" eaLnBrk="0" hangingPunct="0">
              <a:lnSpc>
                <a:spcPct val="120000"/>
              </a:lnSpc>
              <a:spcBef>
                <a:spcPct val="0"/>
              </a:spcBef>
              <a:buFontTx/>
              <a:buNone/>
            </a:pPr>
            <a:r>
              <a:rPr lang="en-US" altLang="en-US" sz="2400" dirty="0"/>
              <a:t>Pick a contour interval, start at one edge and extend the contour across the map.</a:t>
            </a:r>
          </a:p>
          <a:p>
            <a:pPr marL="0" indent="0" eaLnBrk="0" hangingPunct="0">
              <a:lnSpc>
                <a:spcPct val="120000"/>
              </a:lnSpc>
              <a:spcBef>
                <a:spcPct val="0"/>
              </a:spcBef>
              <a:buFontTx/>
              <a:buNone/>
            </a:pPr>
            <a:r>
              <a:rPr lang="en-US" altLang="en-US" sz="2400" dirty="0"/>
              <a:t>This example starts with the 14 foot contour.</a:t>
            </a:r>
          </a:p>
        </p:txBody>
      </p:sp>
      <p:pic>
        <p:nvPicPr>
          <p:cNvPr id="84996" name="Picture 4" descr="TopoExGr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057400"/>
            <a:ext cx="3810000" cy="3216275"/>
          </a:xfrm>
          <a:prstGeom prst="rect">
            <a:avLst/>
          </a:prstGeom>
          <a:noFill/>
          <a:extLst>
            <a:ext uri="{909E8E84-426E-40DD-AFC4-6F175D3DCCD1}">
              <a14:hiddenFill xmlns:a14="http://schemas.microsoft.com/office/drawing/2010/main">
                <a:solidFill>
                  <a:srgbClr val="FFFFFF"/>
                </a:solidFill>
              </a14:hiddenFill>
            </a:ext>
          </a:extLst>
        </p:spPr>
      </p:pic>
      <p:sp>
        <p:nvSpPr>
          <p:cNvPr id="84997" name="Rectangle 5"/>
          <p:cNvSpPr>
            <a:spLocks noChangeArrowheads="1"/>
          </p:cNvSpPr>
          <p:nvPr/>
        </p:nvSpPr>
        <p:spPr bwMode="auto">
          <a:xfrm>
            <a:off x="304800" y="1107104"/>
            <a:ext cx="6865938" cy="978729"/>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lnSpc>
                <a:spcPct val="120000"/>
              </a:lnSpc>
              <a:spcBef>
                <a:spcPct val="0"/>
              </a:spcBef>
              <a:spcAft>
                <a:spcPct val="0"/>
              </a:spcAft>
            </a:pPr>
            <a:r>
              <a:rPr lang="en-US" altLang="en-US" sz="2400" dirty="0" smtClean="0">
                <a:effectLst>
                  <a:outerShdw blurRad="38100" dist="38100" dir="2700000" algn="tl">
                    <a:srgbClr val="000000">
                      <a:alpha val="43137"/>
                    </a:srgbClr>
                  </a:outerShdw>
                </a:effectLst>
              </a:rPr>
              <a:t>In this example even numbered contours will be used.</a:t>
            </a:r>
          </a:p>
        </p:txBody>
      </p:sp>
    </p:spTree>
    <p:extLst>
      <p:ext uri="{BB962C8B-B14F-4D97-AF65-F5344CB8AC3E}">
        <p14:creationId xmlns:p14="http://schemas.microsoft.com/office/powerpoint/2010/main" val="3725787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5">
                                            <p:bg/>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49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nimBg="1"/>
      <p:bldP spid="8499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628900" y="304800"/>
            <a:ext cx="3886200" cy="609600"/>
          </a:xfrm>
        </p:spPr>
        <p:txBody>
          <a:bodyPr/>
          <a:lstStyle/>
          <a:p>
            <a:r>
              <a:rPr lang="en-US" altLang="en-US" sz="3600" dirty="0">
                <a:solidFill>
                  <a:srgbClr val="FFFF00"/>
                </a:solidFill>
              </a:rPr>
              <a:t>Grid Example--cont.</a:t>
            </a:r>
          </a:p>
        </p:txBody>
      </p:sp>
      <p:sp>
        <p:nvSpPr>
          <p:cNvPr id="87043" name="Rectangle 3"/>
          <p:cNvSpPr>
            <a:spLocks noGrp="1" noChangeArrowheads="1"/>
          </p:cNvSpPr>
          <p:nvPr>
            <p:ph idx="1"/>
          </p:nvPr>
        </p:nvSpPr>
        <p:spPr>
          <a:xfrm>
            <a:off x="685800" y="1143000"/>
            <a:ext cx="7848600" cy="1600200"/>
          </a:xfrm>
        </p:spPr>
        <p:txBody>
          <a:bodyPr/>
          <a:lstStyle/>
          <a:p>
            <a:r>
              <a:rPr lang="en-US" altLang="en-US" sz="2400" dirty="0">
                <a:solidFill>
                  <a:srgbClr val="FF0000"/>
                </a:solidFill>
              </a:rPr>
              <a:t>A3 </a:t>
            </a:r>
            <a:r>
              <a:rPr lang="en-US" altLang="en-US" sz="2400" dirty="0"/>
              <a:t>is at 13 </a:t>
            </a:r>
            <a:r>
              <a:rPr lang="en-US" altLang="en-US" sz="2400" dirty="0" smtClean="0"/>
              <a:t>ft. </a:t>
            </a:r>
            <a:r>
              <a:rPr lang="en-US" altLang="en-US" sz="2400" dirty="0"/>
              <a:t>elevation and </a:t>
            </a:r>
            <a:r>
              <a:rPr lang="en-US" altLang="en-US" sz="2400" dirty="0">
                <a:solidFill>
                  <a:srgbClr val="FF0000"/>
                </a:solidFill>
              </a:rPr>
              <a:t>A4</a:t>
            </a:r>
            <a:r>
              <a:rPr lang="en-US" altLang="en-US" sz="2400" dirty="0"/>
              <a:t> is at 15 </a:t>
            </a:r>
            <a:r>
              <a:rPr lang="en-US" altLang="en-US" sz="2400" dirty="0" smtClean="0"/>
              <a:t>ft. </a:t>
            </a:r>
            <a:r>
              <a:rPr lang="en-US" altLang="en-US" sz="2400" dirty="0"/>
              <a:t>elevation, a 14 </a:t>
            </a:r>
            <a:r>
              <a:rPr lang="en-US" altLang="en-US" sz="2400" dirty="0" smtClean="0"/>
              <a:t>ft. </a:t>
            </a:r>
            <a:r>
              <a:rPr lang="en-US" altLang="en-US" sz="2400" dirty="0"/>
              <a:t>contour would be half way in between.</a:t>
            </a:r>
          </a:p>
          <a:p>
            <a:r>
              <a:rPr lang="en-US" altLang="en-US" sz="2400" dirty="0"/>
              <a:t>The next step is to determine which diagonal and which grid line it passes through.</a:t>
            </a:r>
          </a:p>
        </p:txBody>
      </p:sp>
      <p:sp>
        <p:nvSpPr>
          <p:cNvPr id="87044" name="Rectangle 4"/>
          <p:cNvSpPr>
            <a:spLocks noChangeArrowheads="1"/>
          </p:cNvSpPr>
          <p:nvPr/>
        </p:nvSpPr>
        <p:spPr bwMode="auto">
          <a:xfrm>
            <a:off x="152400" y="2743200"/>
            <a:ext cx="4495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2000">
                <a:solidFill>
                  <a:schemeClr val="tx1"/>
                </a:solidFill>
                <a:latin typeface="Arial" pitchFamily="34" charset="0"/>
                <a:ea typeface="ＭＳ Ｐゴシック" pitchFamily="34" charset="-128"/>
              </a:defRPr>
            </a:lvl1pPr>
            <a:lvl2pPr marL="742950" indent="-285750">
              <a:spcBef>
                <a:spcPct val="20000"/>
              </a:spcBef>
              <a:buChar char="–"/>
              <a:defRPr>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fontAlgn="base">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fontAlgn="base">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fontAlgn="base">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fontAlgn="base">
              <a:spcBef>
                <a:spcPct val="20000"/>
              </a:spcBef>
              <a:spcAft>
                <a:spcPct val="0"/>
              </a:spcAft>
              <a:buChar char="»"/>
              <a:defRPr sz="2000">
                <a:solidFill>
                  <a:schemeClr val="tx1"/>
                </a:solidFill>
                <a:latin typeface="Arial" pitchFamily="34" charset="0"/>
                <a:ea typeface="ＭＳ Ｐゴシック" pitchFamily="34" charset="-128"/>
              </a:defRPr>
            </a:lvl9pPr>
          </a:lstStyle>
          <a:p>
            <a:pPr fontAlgn="base">
              <a:spcAft>
                <a:spcPct val="0"/>
              </a:spcAft>
            </a:pPr>
            <a:r>
              <a:rPr lang="en-US" altLang="en-US" sz="2400" dirty="0" smtClean="0">
                <a:solidFill>
                  <a:srgbClr val="FF0000"/>
                </a:solidFill>
                <a:effectLst>
                  <a:outerShdw blurRad="38100" dist="38100" dir="2700000" algn="tl">
                    <a:srgbClr val="000000">
                      <a:alpha val="43137"/>
                    </a:srgbClr>
                  </a:outerShdw>
                </a:effectLst>
                <a:latin typeface="+mn-lt"/>
              </a:rPr>
              <a:t>A3</a:t>
            </a:r>
            <a:r>
              <a:rPr lang="en-US" altLang="en-US" sz="2400" dirty="0" smtClean="0">
                <a:effectLst>
                  <a:outerShdw blurRad="38100" dist="38100" dir="2700000" algn="tl">
                    <a:srgbClr val="000000">
                      <a:alpha val="43137"/>
                    </a:srgbClr>
                  </a:outerShdw>
                </a:effectLst>
                <a:latin typeface="+mn-lt"/>
              </a:rPr>
              <a:t> and </a:t>
            </a:r>
            <a:r>
              <a:rPr lang="en-US" altLang="en-US" sz="2400" dirty="0" smtClean="0">
                <a:solidFill>
                  <a:srgbClr val="FF0000"/>
                </a:solidFill>
                <a:effectLst>
                  <a:outerShdw blurRad="38100" dist="38100" dir="2700000" algn="tl">
                    <a:srgbClr val="000000">
                      <a:alpha val="43137"/>
                    </a:srgbClr>
                  </a:outerShdw>
                </a:effectLst>
                <a:latin typeface="+mn-lt"/>
              </a:rPr>
              <a:t>B3</a:t>
            </a:r>
            <a:r>
              <a:rPr lang="en-US" altLang="en-US" sz="2400" dirty="0" smtClean="0">
                <a:effectLst>
                  <a:outerShdw blurRad="38100" dist="38100" dir="2700000" algn="tl">
                    <a:srgbClr val="000000">
                      <a:alpha val="43137"/>
                    </a:srgbClr>
                  </a:outerShdw>
                </a:effectLst>
                <a:latin typeface="+mn-lt"/>
              </a:rPr>
              <a:t> are both at 13 ft., therefore the 14 foot contour does not pass between them.</a:t>
            </a:r>
          </a:p>
          <a:p>
            <a:pPr fontAlgn="base">
              <a:spcAft>
                <a:spcPct val="0"/>
              </a:spcAft>
            </a:pPr>
            <a:r>
              <a:rPr lang="en-US" altLang="en-US" sz="2400" dirty="0" smtClean="0">
                <a:solidFill>
                  <a:srgbClr val="FF0000"/>
                </a:solidFill>
                <a:effectLst>
                  <a:outerShdw blurRad="38100" dist="38100" dir="2700000" algn="tl">
                    <a:srgbClr val="000000">
                      <a:alpha val="43137"/>
                    </a:srgbClr>
                  </a:outerShdw>
                </a:effectLst>
                <a:latin typeface="+mn-lt"/>
              </a:rPr>
              <a:t>B4</a:t>
            </a:r>
            <a:r>
              <a:rPr lang="en-US" altLang="en-US" sz="2400" dirty="0" smtClean="0">
                <a:effectLst>
                  <a:outerShdw blurRad="38100" dist="38100" dir="2700000" algn="tl">
                    <a:srgbClr val="000000">
                      <a:alpha val="43137"/>
                    </a:srgbClr>
                  </a:outerShdw>
                </a:effectLst>
                <a:latin typeface="+mn-lt"/>
              </a:rPr>
              <a:t> is at 14 ft., therefore the 14 ft. contour interval would pass through station </a:t>
            </a:r>
            <a:r>
              <a:rPr lang="en-US" altLang="en-US" sz="2400" dirty="0" smtClean="0">
                <a:solidFill>
                  <a:srgbClr val="FF0000"/>
                </a:solidFill>
                <a:effectLst>
                  <a:outerShdw blurRad="38100" dist="38100" dir="2700000" algn="tl">
                    <a:srgbClr val="000000">
                      <a:alpha val="43137"/>
                    </a:srgbClr>
                  </a:outerShdw>
                </a:effectLst>
                <a:latin typeface="+mn-lt"/>
              </a:rPr>
              <a:t>B4</a:t>
            </a:r>
            <a:r>
              <a:rPr lang="en-US" altLang="en-US" sz="2400" dirty="0" smtClean="0">
                <a:effectLst>
                  <a:outerShdw blurRad="38100" dist="38100" dir="2700000" algn="tl">
                    <a:srgbClr val="000000">
                      <a:alpha val="43137"/>
                    </a:srgbClr>
                  </a:outerShdw>
                </a:effectLst>
                <a:latin typeface="+mn-lt"/>
              </a:rPr>
              <a:t>.</a:t>
            </a:r>
          </a:p>
          <a:p>
            <a:pPr fontAlgn="base">
              <a:spcAft>
                <a:spcPct val="0"/>
              </a:spcAft>
            </a:pPr>
            <a:r>
              <a:rPr lang="en-US" altLang="en-US" sz="2400" dirty="0" smtClean="0">
                <a:effectLst>
                  <a:outerShdw blurRad="38100" dist="38100" dir="2700000" algn="tl">
                    <a:srgbClr val="000000">
                      <a:alpha val="43137"/>
                    </a:srgbClr>
                  </a:outerShdw>
                </a:effectLst>
                <a:latin typeface="+mn-lt"/>
              </a:rPr>
              <a:t>Before marking station </a:t>
            </a:r>
            <a:r>
              <a:rPr lang="en-US" altLang="en-US" sz="2400" dirty="0" smtClean="0">
                <a:solidFill>
                  <a:srgbClr val="FF0000"/>
                </a:solidFill>
                <a:effectLst>
                  <a:outerShdw blurRad="38100" dist="38100" dir="2700000" algn="tl">
                    <a:srgbClr val="000000">
                      <a:alpha val="43137"/>
                    </a:srgbClr>
                  </a:outerShdw>
                </a:effectLst>
                <a:latin typeface="+mn-lt"/>
              </a:rPr>
              <a:t>B4</a:t>
            </a:r>
            <a:r>
              <a:rPr lang="en-US" altLang="en-US" sz="2400" dirty="0" smtClean="0">
                <a:effectLst>
                  <a:outerShdw blurRad="38100" dist="38100" dir="2700000" algn="tl">
                    <a:srgbClr val="000000">
                      <a:alpha val="43137"/>
                    </a:srgbClr>
                  </a:outerShdw>
                </a:effectLst>
                <a:latin typeface="+mn-lt"/>
              </a:rPr>
              <a:t> the diagonals must be </a:t>
            </a:r>
            <a:r>
              <a:rPr lang="en-US" altLang="en-US" sz="2400" dirty="0" smtClean="0">
                <a:effectLst>
                  <a:outerShdw blurRad="38100" dist="38100" dir="2700000" algn="tl">
                    <a:srgbClr val="000000">
                      <a:alpha val="43137"/>
                    </a:srgbClr>
                  </a:outerShdw>
                </a:effectLst>
              </a:rPr>
              <a:t>checked.</a:t>
            </a:r>
          </a:p>
          <a:p>
            <a:pPr fontAlgn="base">
              <a:spcAft>
                <a:spcPct val="0"/>
              </a:spcAft>
            </a:pPr>
            <a:endParaRPr lang="en-US" altLang="en-US" dirty="0" smtClean="0">
              <a:solidFill>
                <a:srgbClr val="000000"/>
              </a:solidFill>
            </a:endParaRPr>
          </a:p>
        </p:txBody>
      </p:sp>
      <p:pic>
        <p:nvPicPr>
          <p:cNvPr id="87045" name="Picture 5" descr="TopoExGrid1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75000"/>
                    </a14:imgEffect>
                  </a14:imgLayer>
                </a14:imgProps>
              </a:ext>
              <a:ext uri="{28A0092B-C50C-407E-A947-70E740481C1C}">
                <a14:useLocalDpi xmlns:a14="http://schemas.microsoft.com/office/drawing/2010/main" val="0"/>
              </a:ext>
            </a:extLst>
          </a:blip>
          <a:srcRect/>
          <a:stretch>
            <a:fillRect/>
          </a:stretch>
        </p:blipFill>
        <p:spPr bwMode="auto">
          <a:xfrm>
            <a:off x="5257800" y="3124200"/>
            <a:ext cx="3429000" cy="289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263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044">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044">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70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P spid="8704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114800" y="304800"/>
            <a:ext cx="4343400" cy="685800"/>
          </a:xfrm>
        </p:spPr>
        <p:txBody>
          <a:bodyPr/>
          <a:lstStyle/>
          <a:p>
            <a:r>
              <a:rPr lang="en-US" altLang="en-US" dirty="0">
                <a:solidFill>
                  <a:srgbClr val="FFFF00"/>
                </a:solidFill>
              </a:rPr>
              <a:t>Grid Example--cont.</a:t>
            </a:r>
          </a:p>
        </p:txBody>
      </p:sp>
      <p:sp>
        <p:nvSpPr>
          <p:cNvPr id="89091" name="Rectangle 3"/>
          <p:cNvSpPr>
            <a:spLocks noGrp="1" noChangeArrowheads="1"/>
          </p:cNvSpPr>
          <p:nvPr>
            <p:ph idx="1"/>
          </p:nvPr>
        </p:nvSpPr>
        <p:spPr>
          <a:xfrm>
            <a:off x="4038600" y="1143000"/>
            <a:ext cx="4572000" cy="4953000"/>
          </a:xfrm>
        </p:spPr>
        <p:txBody>
          <a:bodyPr/>
          <a:lstStyle/>
          <a:p>
            <a:r>
              <a:rPr lang="en-US" altLang="en-US" sz="2400" dirty="0"/>
              <a:t>The diagonals must be checked to determine if the 14 </a:t>
            </a:r>
            <a:r>
              <a:rPr lang="en-US" altLang="en-US" sz="2400" dirty="0" smtClean="0"/>
              <a:t>ft. </a:t>
            </a:r>
            <a:r>
              <a:rPr lang="en-US" altLang="en-US" sz="2400" dirty="0"/>
              <a:t>contour continues to station </a:t>
            </a:r>
            <a:r>
              <a:rPr lang="en-US" altLang="en-US" sz="2400" dirty="0">
                <a:solidFill>
                  <a:srgbClr val="FF0000"/>
                </a:solidFill>
              </a:rPr>
              <a:t>B4</a:t>
            </a:r>
            <a:r>
              <a:rPr lang="en-US" altLang="en-US" sz="2400" dirty="0"/>
              <a:t>.</a:t>
            </a:r>
          </a:p>
          <a:p>
            <a:r>
              <a:rPr lang="en-US" altLang="en-US" sz="2400" dirty="0">
                <a:solidFill>
                  <a:srgbClr val="FF0000"/>
                </a:solidFill>
              </a:rPr>
              <a:t>B3</a:t>
            </a:r>
            <a:r>
              <a:rPr lang="en-US" altLang="en-US" sz="2400" dirty="0"/>
              <a:t> is at 13 </a:t>
            </a:r>
            <a:r>
              <a:rPr lang="en-US" altLang="en-US" sz="2400" dirty="0" smtClean="0"/>
              <a:t>ft., </a:t>
            </a:r>
            <a:r>
              <a:rPr lang="en-US" altLang="en-US" sz="2400" dirty="0">
                <a:solidFill>
                  <a:srgbClr val="FF0000"/>
                </a:solidFill>
              </a:rPr>
              <a:t>A4</a:t>
            </a:r>
            <a:r>
              <a:rPr lang="en-US" altLang="en-US" sz="2400" dirty="0"/>
              <a:t> is at 15 </a:t>
            </a:r>
            <a:r>
              <a:rPr lang="en-US" altLang="en-US" sz="2400" dirty="0" smtClean="0"/>
              <a:t>ft., </a:t>
            </a:r>
            <a:r>
              <a:rPr lang="en-US" altLang="en-US" sz="2400" dirty="0"/>
              <a:t>a 14 </a:t>
            </a:r>
            <a:r>
              <a:rPr lang="en-US" altLang="en-US" sz="2400" dirty="0" smtClean="0"/>
              <a:t>ft. </a:t>
            </a:r>
            <a:r>
              <a:rPr lang="en-US" altLang="en-US" sz="2400" dirty="0"/>
              <a:t>elevation is present between these two points, therefore the contour line can be extended to station B4.</a:t>
            </a:r>
          </a:p>
          <a:p>
            <a:r>
              <a:rPr lang="en-US" altLang="en-US" sz="2400" dirty="0"/>
              <a:t>Each pair of grid points are investigated and the contour is extended until it is complete.</a:t>
            </a:r>
          </a:p>
        </p:txBody>
      </p:sp>
      <p:pic>
        <p:nvPicPr>
          <p:cNvPr id="89093" name="Picture 5" descr="TopoExGrid14b"/>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75000"/>
                    </a14:imgEffect>
                  </a14:imgLayer>
                </a14:imgProps>
              </a:ext>
              <a:ext uri="{28A0092B-C50C-407E-A947-70E740481C1C}">
                <a14:useLocalDpi xmlns:a14="http://schemas.microsoft.com/office/drawing/2010/main" val="0"/>
              </a:ext>
            </a:extLst>
          </a:blip>
          <a:srcRect/>
          <a:stretch>
            <a:fillRect/>
          </a:stretch>
        </p:blipFill>
        <p:spPr bwMode="auto">
          <a:xfrm>
            <a:off x="228600" y="1969828"/>
            <a:ext cx="3836457" cy="3239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752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90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628900" y="381000"/>
            <a:ext cx="3886200" cy="457200"/>
          </a:xfrm>
        </p:spPr>
        <p:txBody>
          <a:bodyPr/>
          <a:lstStyle/>
          <a:p>
            <a:r>
              <a:rPr lang="en-US" altLang="en-US" sz="4000" dirty="0">
                <a:solidFill>
                  <a:srgbClr val="FFFF00"/>
                </a:solidFill>
              </a:rPr>
              <a:t>Grid Example--cont.</a:t>
            </a:r>
          </a:p>
        </p:txBody>
      </p:sp>
      <p:sp>
        <p:nvSpPr>
          <p:cNvPr id="91139" name="Rectangle 3"/>
          <p:cNvSpPr>
            <a:spLocks noGrp="1" noChangeArrowheads="1"/>
          </p:cNvSpPr>
          <p:nvPr>
            <p:ph idx="1"/>
          </p:nvPr>
        </p:nvSpPr>
        <p:spPr>
          <a:xfrm>
            <a:off x="533400" y="1143000"/>
            <a:ext cx="4495800" cy="4495800"/>
          </a:xfrm>
        </p:spPr>
        <p:txBody>
          <a:bodyPr/>
          <a:lstStyle/>
          <a:p>
            <a:r>
              <a:rPr lang="en-US" altLang="en-US" dirty="0"/>
              <a:t>To extend the contour the next options must be checked.</a:t>
            </a:r>
          </a:p>
          <a:p>
            <a:r>
              <a:rPr lang="en-US" altLang="en-US" dirty="0"/>
              <a:t>Station </a:t>
            </a:r>
            <a:r>
              <a:rPr lang="en-US" altLang="en-US" dirty="0">
                <a:solidFill>
                  <a:srgbClr val="FF0000"/>
                </a:solidFill>
              </a:rPr>
              <a:t>B3</a:t>
            </a:r>
            <a:r>
              <a:rPr lang="en-US" altLang="en-US" dirty="0"/>
              <a:t> is at 13 feet elevation and station </a:t>
            </a:r>
            <a:r>
              <a:rPr lang="en-US" altLang="en-US" dirty="0">
                <a:solidFill>
                  <a:srgbClr val="FF0000"/>
                </a:solidFill>
              </a:rPr>
              <a:t>B4</a:t>
            </a:r>
            <a:r>
              <a:rPr lang="en-US" altLang="en-US" dirty="0"/>
              <a:t> is at 14 feet elevation.</a:t>
            </a:r>
          </a:p>
          <a:p>
            <a:r>
              <a:rPr lang="en-US" altLang="en-US" dirty="0"/>
              <a:t>The contour extends from the diagonal position to station </a:t>
            </a:r>
            <a:r>
              <a:rPr lang="en-US" altLang="en-US" dirty="0">
                <a:solidFill>
                  <a:srgbClr val="FF0000"/>
                </a:solidFill>
              </a:rPr>
              <a:t>B4</a:t>
            </a:r>
            <a:r>
              <a:rPr lang="en-US" altLang="en-US" dirty="0"/>
              <a:t>.</a:t>
            </a:r>
          </a:p>
        </p:txBody>
      </p:sp>
      <p:pic>
        <p:nvPicPr>
          <p:cNvPr id="91140" name="Picture 4" descr="TopoExGrid14c"/>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75000"/>
                    </a14:imgEffect>
                  </a14:imgLayer>
                </a14:imgProps>
              </a:ext>
              <a:ext uri="{28A0092B-C50C-407E-A947-70E740481C1C}">
                <a14:useLocalDpi xmlns:a14="http://schemas.microsoft.com/office/drawing/2010/main" val="0"/>
              </a:ext>
            </a:extLst>
          </a:blip>
          <a:srcRect/>
          <a:stretch>
            <a:fillRect/>
          </a:stretch>
        </p:blipFill>
        <p:spPr bwMode="auto">
          <a:xfrm>
            <a:off x="4800600" y="2209800"/>
            <a:ext cx="4118549" cy="347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311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428750" y="304800"/>
            <a:ext cx="6286500" cy="609600"/>
          </a:xfrm>
        </p:spPr>
        <p:txBody>
          <a:bodyPr/>
          <a:lstStyle/>
          <a:p>
            <a:r>
              <a:rPr lang="en-US" altLang="en-US" sz="4000" dirty="0">
                <a:solidFill>
                  <a:srgbClr val="FFFF00"/>
                </a:solidFill>
              </a:rPr>
              <a:t>Grid Example--Drawing Contour Lines</a:t>
            </a:r>
          </a:p>
        </p:txBody>
      </p:sp>
      <p:sp>
        <p:nvSpPr>
          <p:cNvPr id="93187" name="Rectangle 3"/>
          <p:cNvSpPr>
            <a:spLocks noGrp="1" noChangeArrowheads="1"/>
          </p:cNvSpPr>
          <p:nvPr>
            <p:ph idx="1"/>
          </p:nvPr>
        </p:nvSpPr>
        <p:spPr>
          <a:xfrm>
            <a:off x="685800" y="1752600"/>
            <a:ext cx="3886200" cy="1219200"/>
          </a:xfrm>
        </p:spPr>
        <p:txBody>
          <a:bodyPr/>
          <a:lstStyle/>
          <a:p>
            <a:pPr marL="0" indent="0">
              <a:buFontTx/>
              <a:buNone/>
            </a:pPr>
            <a:r>
              <a:rPr lang="en-US" altLang="en-US" dirty="0"/>
              <a:t>This contour is completed by connecting the points with a smooth line.</a:t>
            </a:r>
          </a:p>
        </p:txBody>
      </p:sp>
      <p:pic>
        <p:nvPicPr>
          <p:cNvPr id="93188" name="Picture 4" descr="TopoExGrid14d"/>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75000"/>
                    </a14:imgEffect>
                  </a14:imgLayer>
                </a14:imgProps>
              </a:ext>
              <a:ext uri="{28A0092B-C50C-407E-A947-70E740481C1C}">
                <a14:useLocalDpi xmlns:a14="http://schemas.microsoft.com/office/drawing/2010/main" val="0"/>
              </a:ext>
            </a:extLst>
          </a:blip>
          <a:srcRect/>
          <a:stretch>
            <a:fillRect/>
          </a:stretch>
        </p:blipFill>
        <p:spPr bwMode="auto">
          <a:xfrm>
            <a:off x="4648200" y="1752600"/>
            <a:ext cx="4344223" cy="366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978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52400" y="304800"/>
            <a:ext cx="845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r>
              <a:rPr lang="en-US" altLang="en-US" sz="3200" u="sng" dirty="0" smtClean="0">
                <a:solidFill>
                  <a:srgbClr val="FF0000"/>
                </a:solidFill>
                <a:effectLst>
                  <a:outerShdw blurRad="38100" dist="38100" dir="2700000" algn="tl">
                    <a:srgbClr val="000000">
                      <a:alpha val="43137"/>
                    </a:srgbClr>
                  </a:outerShdw>
                </a:effectLst>
                <a:latin typeface="Times New Roman" pitchFamily="18" charset="0"/>
              </a:rPr>
              <a:t>CHARACTERISTICS OF CONTOURS</a:t>
            </a:r>
          </a:p>
          <a:p>
            <a:pPr eaLnBrk="1" fontAlgn="base" hangingPunct="1">
              <a:spcBef>
                <a:spcPct val="0"/>
              </a:spcBef>
              <a:spcAft>
                <a:spcPct val="0"/>
              </a:spcAft>
            </a:pPr>
            <a:r>
              <a:rPr lang="en-US" altLang="en-US" sz="3200" dirty="0" smtClean="0">
                <a:solidFill>
                  <a:srgbClr val="000000"/>
                </a:solidFill>
                <a:latin typeface="Times New Roman" pitchFamily="18" charset="0"/>
              </a:rPr>
              <a:t>  </a:t>
            </a:r>
          </a:p>
          <a:p>
            <a:pPr algn="just" eaLnBrk="1" fontAlgn="base" hangingPunct="1">
              <a:spcBef>
                <a:spcPct val="0"/>
              </a:spcBef>
              <a:spcAft>
                <a:spcPct val="0"/>
              </a:spcAft>
            </a:pPr>
            <a:r>
              <a:rPr lang="en-US" altLang="en-US" sz="3200" dirty="0" smtClean="0">
                <a:solidFill>
                  <a:srgbClr val="CC3300"/>
                </a:solidFill>
                <a:latin typeface="Times New Roman" pitchFamily="18" charset="0"/>
              </a:rPr>
              <a:t>  </a:t>
            </a:r>
            <a:endParaRPr lang="en-US" altLang="en-US" sz="3200" b="0" dirty="0" smtClean="0">
              <a:solidFill>
                <a:srgbClr val="000000"/>
              </a:solidFill>
              <a:latin typeface="Times New Roman" pitchFamily="18" charset="0"/>
            </a:endParaRPr>
          </a:p>
        </p:txBody>
      </p:sp>
      <p:sp>
        <p:nvSpPr>
          <p:cNvPr id="15363" name="Text Box 6"/>
          <p:cNvSpPr txBox="1">
            <a:spLocks noChangeArrowheads="1"/>
          </p:cNvSpPr>
          <p:nvPr/>
        </p:nvSpPr>
        <p:spPr bwMode="auto">
          <a:xfrm>
            <a:off x="381000" y="1371600"/>
            <a:ext cx="32004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fontAlgn="base" hangingPunct="1">
              <a:spcBef>
                <a:spcPct val="50000"/>
              </a:spcBef>
              <a:spcAft>
                <a:spcPct val="0"/>
              </a:spcAft>
            </a:pPr>
            <a:r>
              <a:rPr lang="en-US" altLang="en-US" sz="3200" b="0" dirty="0" smtClean="0">
                <a:solidFill>
                  <a:srgbClr val="000000"/>
                </a:solidFill>
                <a:latin typeface="Times New Roman" pitchFamily="18" charset="0"/>
              </a:rPr>
              <a:t> </a:t>
            </a:r>
            <a:r>
              <a:rPr lang="en-US" altLang="en-US" sz="3200" dirty="0" smtClean="0">
                <a:effectLst>
                  <a:outerShdw blurRad="38100" dist="38100" dir="2700000" algn="tl">
                    <a:srgbClr val="000000">
                      <a:alpha val="43137"/>
                    </a:srgbClr>
                  </a:outerShdw>
                </a:effectLst>
                <a:latin typeface="+mn-lt"/>
                <a:cs typeface="Times New Roman" panose="02020603050405020304" pitchFamily="18" charset="0"/>
              </a:rPr>
              <a:t>A series of closed contour lines on the map represent </a:t>
            </a:r>
            <a:r>
              <a:rPr lang="en-US" altLang="en-US" sz="3200" dirty="0" smtClean="0">
                <a:solidFill>
                  <a:srgbClr val="FF0000"/>
                </a:solidFill>
                <a:effectLst>
                  <a:outerShdw blurRad="38100" dist="38100" dir="2700000" algn="tl">
                    <a:srgbClr val="000000">
                      <a:alpha val="43137"/>
                    </a:srgbClr>
                  </a:outerShdw>
                </a:effectLst>
                <a:latin typeface="+mn-lt"/>
                <a:cs typeface="Times New Roman" panose="02020603050405020304" pitchFamily="18" charset="0"/>
              </a:rPr>
              <a:t>a hill</a:t>
            </a:r>
            <a:r>
              <a:rPr lang="en-US" altLang="en-US" sz="3200" dirty="0" smtClean="0">
                <a:solidFill>
                  <a:srgbClr val="000099"/>
                </a:solidFill>
                <a:effectLst>
                  <a:outerShdw blurRad="38100" dist="38100" dir="2700000" algn="tl">
                    <a:srgbClr val="000000">
                      <a:alpha val="43137"/>
                    </a:srgbClr>
                  </a:outerShdw>
                </a:effectLst>
                <a:latin typeface="+mn-lt"/>
                <a:cs typeface="Times New Roman" panose="02020603050405020304" pitchFamily="18" charset="0"/>
              </a:rPr>
              <a:t> </a:t>
            </a:r>
            <a:r>
              <a:rPr lang="en-US" altLang="en-US" sz="3200" dirty="0" smtClean="0">
                <a:effectLst>
                  <a:outerShdw blurRad="38100" dist="38100" dir="2700000" algn="tl">
                    <a:srgbClr val="000000">
                      <a:alpha val="43137"/>
                    </a:srgbClr>
                  </a:outerShdw>
                </a:effectLst>
                <a:latin typeface="+mn-lt"/>
                <a:cs typeface="Times New Roman" panose="02020603050405020304" pitchFamily="18" charset="0"/>
              </a:rPr>
              <a:t>if the higher values are inside</a:t>
            </a:r>
            <a:r>
              <a:rPr lang="en-US" altLang="en-US" sz="3200" b="0" dirty="0" smtClean="0">
                <a:effectLst>
                  <a:outerShdw blurRad="38100" dist="38100" dir="2700000" algn="tl">
                    <a:srgbClr val="000000">
                      <a:alpha val="43137"/>
                    </a:srgbClr>
                  </a:outerShdw>
                </a:effectLst>
                <a:latin typeface="+mn-lt"/>
                <a:cs typeface="Times New Roman" panose="02020603050405020304" pitchFamily="18" charset="0"/>
              </a:rPr>
              <a:t> </a:t>
            </a:r>
          </a:p>
        </p:txBody>
      </p:sp>
      <p:sp>
        <p:nvSpPr>
          <p:cNvPr id="15364" name="Line 10"/>
          <p:cNvSpPr>
            <a:spLocks noChangeShapeType="1"/>
          </p:cNvSpPr>
          <p:nvPr/>
        </p:nvSpPr>
        <p:spPr bwMode="auto">
          <a:xfrm>
            <a:off x="4648200" y="1371600"/>
            <a:ext cx="0" cy="2438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365" name="Line 11"/>
          <p:cNvSpPr>
            <a:spLocks noChangeShapeType="1"/>
          </p:cNvSpPr>
          <p:nvPr/>
        </p:nvSpPr>
        <p:spPr bwMode="auto">
          <a:xfrm>
            <a:off x="4648200" y="3810000"/>
            <a:ext cx="4038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366" name="Line 12"/>
          <p:cNvSpPr>
            <a:spLocks noChangeShapeType="1"/>
          </p:cNvSpPr>
          <p:nvPr/>
        </p:nvSpPr>
        <p:spPr bwMode="auto">
          <a:xfrm>
            <a:off x="4648200" y="1752600"/>
            <a:ext cx="23622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367" name="Line 13"/>
          <p:cNvSpPr>
            <a:spLocks noChangeShapeType="1"/>
          </p:cNvSpPr>
          <p:nvPr/>
        </p:nvSpPr>
        <p:spPr bwMode="auto">
          <a:xfrm>
            <a:off x="4648200" y="2743200"/>
            <a:ext cx="28194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368" name="Line 14"/>
          <p:cNvSpPr>
            <a:spLocks noChangeShapeType="1"/>
          </p:cNvSpPr>
          <p:nvPr/>
        </p:nvSpPr>
        <p:spPr bwMode="auto">
          <a:xfrm>
            <a:off x="4648200" y="2286000"/>
            <a:ext cx="26670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369" name="Line 16"/>
          <p:cNvSpPr>
            <a:spLocks noChangeShapeType="1"/>
          </p:cNvSpPr>
          <p:nvPr/>
        </p:nvSpPr>
        <p:spPr bwMode="auto">
          <a:xfrm>
            <a:off x="4648200" y="3276600"/>
            <a:ext cx="33528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370" name="Freeform 19"/>
          <p:cNvSpPr>
            <a:spLocks/>
          </p:cNvSpPr>
          <p:nvPr/>
        </p:nvSpPr>
        <p:spPr bwMode="auto">
          <a:xfrm>
            <a:off x="4876800" y="1611313"/>
            <a:ext cx="3657600" cy="2198687"/>
          </a:xfrm>
          <a:custGeom>
            <a:avLst/>
            <a:gdLst>
              <a:gd name="T0" fmla="*/ 0 w 2112"/>
              <a:gd name="T1" fmla="*/ 2147483647 h 1380"/>
              <a:gd name="T2" fmla="*/ 2147483647 w 2112"/>
              <a:gd name="T3" fmla="*/ 2147483647 h 1380"/>
              <a:gd name="T4" fmla="*/ 2147483647 w 2112"/>
              <a:gd name="T5" fmla="*/ 2147483647 h 1380"/>
              <a:gd name="T6" fmla="*/ 2147483647 w 2112"/>
              <a:gd name="T7" fmla="*/ 2147483647 h 1380"/>
              <a:gd name="T8" fmla="*/ 2147483647 w 2112"/>
              <a:gd name="T9" fmla="*/ 2147483647 h 1380"/>
              <a:gd name="T10" fmla="*/ 2147483647 w 2112"/>
              <a:gd name="T11" fmla="*/ 2147483647 h 1380"/>
              <a:gd name="T12" fmla="*/ 2147483647 w 2112"/>
              <a:gd name="T13" fmla="*/ 2147483647 h 1380"/>
              <a:gd name="T14" fmla="*/ 2147483647 w 2112"/>
              <a:gd name="T15" fmla="*/ 2147483647 h 1380"/>
              <a:gd name="T16" fmla="*/ 2147483647 w 2112"/>
              <a:gd name="T17" fmla="*/ 2147483647 h 1380"/>
              <a:gd name="T18" fmla="*/ 2147483647 w 2112"/>
              <a:gd name="T19" fmla="*/ 2147483647 h 1380"/>
              <a:gd name="T20" fmla="*/ 2147483647 w 2112"/>
              <a:gd name="T21" fmla="*/ 2147483647 h 1380"/>
              <a:gd name="T22" fmla="*/ 2147483647 w 2112"/>
              <a:gd name="T23" fmla="*/ 2147483647 h 1380"/>
              <a:gd name="T24" fmla="*/ 2147483647 w 2112"/>
              <a:gd name="T25" fmla="*/ 2147483647 h 1380"/>
              <a:gd name="T26" fmla="*/ 2147483647 w 2112"/>
              <a:gd name="T27" fmla="*/ 0 h 1380"/>
              <a:gd name="T28" fmla="*/ 2147483647 w 2112"/>
              <a:gd name="T29" fmla="*/ 2147483647 h 1380"/>
              <a:gd name="T30" fmla="*/ 2147483647 w 2112"/>
              <a:gd name="T31" fmla="*/ 2147483647 h 1380"/>
              <a:gd name="T32" fmla="*/ 2147483647 w 2112"/>
              <a:gd name="T33" fmla="*/ 2147483647 h 1380"/>
              <a:gd name="T34" fmla="*/ 2147483647 w 2112"/>
              <a:gd name="T35" fmla="*/ 2147483647 h 1380"/>
              <a:gd name="T36" fmla="*/ 2147483647 w 2112"/>
              <a:gd name="T37" fmla="*/ 2147483647 h 1380"/>
              <a:gd name="T38" fmla="*/ 2147483647 w 2112"/>
              <a:gd name="T39" fmla="*/ 2147483647 h 1380"/>
              <a:gd name="T40" fmla="*/ 2147483647 w 2112"/>
              <a:gd name="T41" fmla="*/ 2147483647 h 1380"/>
              <a:gd name="T42" fmla="*/ 2147483647 w 2112"/>
              <a:gd name="T43" fmla="*/ 2147483647 h 1380"/>
              <a:gd name="T44" fmla="*/ 2147483647 w 2112"/>
              <a:gd name="T45" fmla="*/ 2147483647 h 1380"/>
              <a:gd name="T46" fmla="*/ 2147483647 w 2112"/>
              <a:gd name="T47" fmla="*/ 2147483647 h 1380"/>
              <a:gd name="T48" fmla="*/ 2147483647 w 2112"/>
              <a:gd name="T49" fmla="*/ 2147483647 h 1380"/>
              <a:gd name="T50" fmla="*/ 2147483647 w 2112"/>
              <a:gd name="T51" fmla="*/ 2147483647 h 1380"/>
              <a:gd name="T52" fmla="*/ 2147483647 w 2112"/>
              <a:gd name="T53" fmla="*/ 2147483647 h 1380"/>
              <a:gd name="T54" fmla="*/ 2147483647 w 2112"/>
              <a:gd name="T55" fmla="*/ 2147483647 h 1380"/>
              <a:gd name="T56" fmla="*/ 2147483647 w 2112"/>
              <a:gd name="T57" fmla="*/ 2147483647 h 1380"/>
              <a:gd name="T58" fmla="*/ 2147483647 w 2112"/>
              <a:gd name="T59" fmla="*/ 2147483647 h 1380"/>
              <a:gd name="T60" fmla="*/ 2147483647 w 2112"/>
              <a:gd name="T61" fmla="*/ 2147483647 h 1380"/>
              <a:gd name="T62" fmla="*/ 2147483647 w 2112"/>
              <a:gd name="T63" fmla="*/ 2147483647 h 13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12"/>
              <a:gd name="T97" fmla="*/ 0 h 1380"/>
              <a:gd name="T98" fmla="*/ 2112 w 2112"/>
              <a:gd name="T99" fmla="*/ 1380 h 13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12" h="1380">
                <a:moveTo>
                  <a:pt x="0" y="1371"/>
                </a:moveTo>
                <a:cubicBezTo>
                  <a:pt x="41" y="1344"/>
                  <a:pt x="42" y="1305"/>
                  <a:pt x="91" y="1289"/>
                </a:cubicBezTo>
                <a:cubicBezTo>
                  <a:pt x="139" y="1216"/>
                  <a:pt x="251" y="1217"/>
                  <a:pt x="329" y="1207"/>
                </a:cubicBezTo>
                <a:cubicBezTo>
                  <a:pt x="355" y="1180"/>
                  <a:pt x="384" y="1161"/>
                  <a:pt x="411" y="1134"/>
                </a:cubicBezTo>
                <a:cubicBezTo>
                  <a:pt x="436" y="1057"/>
                  <a:pt x="458" y="981"/>
                  <a:pt x="503" y="914"/>
                </a:cubicBezTo>
                <a:cubicBezTo>
                  <a:pt x="514" y="881"/>
                  <a:pt x="529" y="856"/>
                  <a:pt x="539" y="823"/>
                </a:cubicBezTo>
                <a:cubicBezTo>
                  <a:pt x="544" y="805"/>
                  <a:pt x="557" y="768"/>
                  <a:pt x="557" y="768"/>
                </a:cubicBezTo>
                <a:cubicBezTo>
                  <a:pt x="569" y="619"/>
                  <a:pt x="546" y="612"/>
                  <a:pt x="667" y="548"/>
                </a:cubicBezTo>
                <a:cubicBezTo>
                  <a:pt x="646" y="485"/>
                  <a:pt x="677" y="448"/>
                  <a:pt x="731" y="420"/>
                </a:cubicBezTo>
                <a:cubicBezTo>
                  <a:pt x="737" y="402"/>
                  <a:pt x="743" y="384"/>
                  <a:pt x="749" y="366"/>
                </a:cubicBezTo>
                <a:cubicBezTo>
                  <a:pt x="752" y="357"/>
                  <a:pt x="759" y="338"/>
                  <a:pt x="759" y="338"/>
                </a:cubicBezTo>
                <a:cubicBezTo>
                  <a:pt x="762" y="290"/>
                  <a:pt x="756" y="162"/>
                  <a:pt x="786" y="110"/>
                </a:cubicBezTo>
                <a:cubicBezTo>
                  <a:pt x="806" y="75"/>
                  <a:pt x="854" y="58"/>
                  <a:pt x="887" y="36"/>
                </a:cubicBezTo>
                <a:cubicBezTo>
                  <a:pt x="905" y="24"/>
                  <a:pt x="941" y="0"/>
                  <a:pt x="941" y="0"/>
                </a:cubicBezTo>
                <a:cubicBezTo>
                  <a:pt x="1005" y="3"/>
                  <a:pt x="1069" y="3"/>
                  <a:pt x="1133" y="9"/>
                </a:cubicBezTo>
                <a:cubicBezTo>
                  <a:pt x="1158" y="12"/>
                  <a:pt x="1207" y="27"/>
                  <a:pt x="1207" y="27"/>
                </a:cubicBezTo>
                <a:cubicBezTo>
                  <a:pt x="1216" y="64"/>
                  <a:pt x="1226" y="82"/>
                  <a:pt x="1252" y="110"/>
                </a:cubicBezTo>
                <a:cubicBezTo>
                  <a:pt x="1258" y="128"/>
                  <a:pt x="1265" y="146"/>
                  <a:pt x="1271" y="164"/>
                </a:cubicBezTo>
                <a:cubicBezTo>
                  <a:pt x="1278" y="184"/>
                  <a:pt x="1316" y="210"/>
                  <a:pt x="1316" y="210"/>
                </a:cubicBezTo>
                <a:cubicBezTo>
                  <a:pt x="1328" y="247"/>
                  <a:pt x="1341" y="283"/>
                  <a:pt x="1353" y="320"/>
                </a:cubicBezTo>
                <a:cubicBezTo>
                  <a:pt x="1356" y="329"/>
                  <a:pt x="1362" y="347"/>
                  <a:pt x="1362" y="347"/>
                </a:cubicBezTo>
                <a:cubicBezTo>
                  <a:pt x="1370" y="395"/>
                  <a:pt x="1382" y="438"/>
                  <a:pt x="1399" y="484"/>
                </a:cubicBezTo>
                <a:cubicBezTo>
                  <a:pt x="1422" y="545"/>
                  <a:pt x="1424" y="593"/>
                  <a:pt x="1453" y="649"/>
                </a:cubicBezTo>
                <a:cubicBezTo>
                  <a:pt x="1481" y="704"/>
                  <a:pt x="1469" y="747"/>
                  <a:pt x="1517" y="795"/>
                </a:cubicBezTo>
                <a:cubicBezTo>
                  <a:pt x="1534" y="842"/>
                  <a:pt x="1549" y="869"/>
                  <a:pt x="1591" y="896"/>
                </a:cubicBezTo>
                <a:cubicBezTo>
                  <a:pt x="1626" y="948"/>
                  <a:pt x="1639" y="940"/>
                  <a:pt x="1691" y="969"/>
                </a:cubicBezTo>
                <a:cubicBezTo>
                  <a:pt x="1720" y="985"/>
                  <a:pt x="1732" y="1004"/>
                  <a:pt x="1764" y="1015"/>
                </a:cubicBezTo>
                <a:cubicBezTo>
                  <a:pt x="1802" y="1051"/>
                  <a:pt x="1811" y="1120"/>
                  <a:pt x="1828" y="1170"/>
                </a:cubicBezTo>
                <a:cubicBezTo>
                  <a:pt x="1835" y="1190"/>
                  <a:pt x="1888" y="1223"/>
                  <a:pt x="1901" y="1234"/>
                </a:cubicBezTo>
                <a:cubicBezTo>
                  <a:pt x="1914" y="1245"/>
                  <a:pt x="1924" y="1261"/>
                  <a:pt x="1938" y="1271"/>
                </a:cubicBezTo>
                <a:cubicBezTo>
                  <a:pt x="1966" y="1290"/>
                  <a:pt x="1993" y="1306"/>
                  <a:pt x="2020" y="1326"/>
                </a:cubicBezTo>
                <a:cubicBezTo>
                  <a:pt x="2036" y="1338"/>
                  <a:pt x="2095" y="1363"/>
                  <a:pt x="2112" y="138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15371" name="Line 20"/>
          <p:cNvSpPr>
            <a:spLocks noChangeShapeType="1"/>
          </p:cNvSpPr>
          <p:nvPr/>
        </p:nvSpPr>
        <p:spPr bwMode="auto">
          <a:xfrm>
            <a:off x="7924800" y="3276600"/>
            <a:ext cx="0" cy="1752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372" name="Line 26"/>
          <p:cNvSpPr>
            <a:spLocks noChangeShapeType="1"/>
          </p:cNvSpPr>
          <p:nvPr/>
        </p:nvSpPr>
        <p:spPr bwMode="auto">
          <a:xfrm>
            <a:off x="6324600" y="1752600"/>
            <a:ext cx="0" cy="4267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373" name="Line 29"/>
          <p:cNvSpPr>
            <a:spLocks noChangeShapeType="1"/>
          </p:cNvSpPr>
          <p:nvPr/>
        </p:nvSpPr>
        <p:spPr bwMode="auto">
          <a:xfrm>
            <a:off x="5715000" y="3200400"/>
            <a:ext cx="0" cy="990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374" name="Line 30"/>
          <p:cNvSpPr>
            <a:spLocks noChangeShapeType="1"/>
          </p:cNvSpPr>
          <p:nvPr/>
        </p:nvSpPr>
        <p:spPr bwMode="auto">
          <a:xfrm>
            <a:off x="4876800" y="3810000"/>
            <a:ext cx="0" cy="11430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375" name="Line 39"/>
          <p:cNvSpPr>
            <a:spLocks noChangeShapeType="1"/>
          </p:cNvSpPr>
          <p:nvPr/>
        </p:nvSpPr>
        <p:spPr bwMode="auto">
          <a:xfrm>
            <a:off x="8534400" y="3810000"/>
            <a:ext cx="0" cy="1219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376" name="Oval 42"/>
          <p:cNvSpPr>
            <a:spLocks noChangeArrowheads="1"/>
          </p:cNvSpPr>
          <p:nvPr/>
        </p:nvSpPr>
        <p:spPr bwMode="auto">
          <a:xfrm>
            <a:off x="4876800" y="4038600"/>
            <a:ext cx="3657600" cy="1905000"/>
          </a:xfrm>
          <a:prstGeom prst="ellipse">
            <a:avLst/>
          </a:prstGeom>
          <a:solidFill>
            <a:schemeClr val="bg1"/>
          </a:solidFill>
          <a:ln w="28575">
            <a:solidFill>
              <a:srgbClr val="008000"/>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15377" name="Oval 43"/>
          <p:cNvSpPr>
            <a:spLocks noChangeArrowheads="1"/>
          </p:cNvSpPr>
          <p:nvPr/>
        </p:nvSpPr>
        <p:spPr bwMode="auto">
          <a:xfrm>
            <a:off x="5715000" y="4419600"/>
            <a:ext cx="2209800" cy="1295400"/>
          </a:xfrm>
          <a:prstGeom prst="ellipse">
            <a:avLst/>
          </a:prstGeom>
          <a:solidFill>
            <a:schemeClr val="bg1"/>
          </a:solidFill>
          <a:ln w="28575">
            <a:solidFill>
              <a:srgbClr val="008000"/>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15378" name="Oval 44"/>
          <p:cNvSpPr>
            <a:spLocks noChangeArrowheads="1"/>
          </p:cNvSpPr>
          <p:nvPr/>
        </p:nvSpPr>
        <p:spPr bwMode="auto">
          <a:xfrm>
            <a:off x="5943600" y="4724400"/>
            <a:ext cx="1524000" cy="685800"/>
          </a:xfrm>
          <a:prstGeom prst="ellipse">
            <a:avLst/>
          </a:prstGeom>
          <a:solidFill>
            <a:schemeClr val="bg1"/>
          </a:solidFill>
          <a:ln w="28575">
            <a:solidFill>
              <a:srgbClr val="008000"/>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15379" name="Line 45"/>
          <p:cNvSpPr>
            <a:spLocks noChangeShapeType="1"/>
          </p:cNvSpPr>
          <p:nvPr/>
        </p:nvSpPr>
        <p:spPr bwMode="auto">
          <a:xfrm>
            <a:off x="7010400" y="1752600"/>
            <a:ext cx="0" cy="2362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380" name="Oval 46"/>
          <p:cNvSpPr>
            <a:spLocks noChangeArrowheads="1"/>
          </p:cNvSpPr>
          <p:nvPr/>
        </p:nvSpPr>
        <p:spPr bwMode="auto">
          <a:xfrm>
            <a:off x="6324600" y="4876800"/>
            <a:ext cx="685800" cy="381000"/>
          </a:xfrm>
          <a:prstGeom prst="ellipse">
            <a:avLst/>
          </a:prstGeom>
          <a:solidFill>
            <a:schemeClr val="bg1"/>
          </a:solidFill>
          <a:ln w="9525">
            <a:solidFill>
              <a:srgbClr val="008000"/>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fontAlgn="base" hangingPunct="1">
              <a:spcBef>
                <a:spcPct val="0"/>
              </a:spcBef>
              <a:spcAft>
                <a:spcPct val="0"/>
              </a:spcAft>
            </a:pPr>
            <a:endParaRPr lang="en-US" altLang="en-US" smtClean="0">
              <a:solidFill>
                <a:srgbClr val="000000"/>
              </a:solidFill>
            </a:endParaRPr>
          </a:p>
        </p:txBody>
      </p:sp>
      <p:sp>
        <p:nvSpPr>
          <p:cNvPr id="15381" name="Text Box 47"/>
          <p:cNvSpPr txBox="1">
            <a:spLocks noChangeArrowheads="1"/>
          </p:cNvSpPr>
          <p:nvPr/>
        </p:nvSpPr>
        <p:spPr bwMode="auto">
          <a:xfrm>
            <a:off x="6019800" y="60960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dirty="0" smtClean="0">
                <a:solidFill>
                  <a:srgbClr val="FF0000"/>
                </a:solidFill>
                <a:effectLst>
                  <a:outerShdw blurRad="38100" dist="38100" dir="2700000" algn="tl">
                    <a:srgbClr val="000000">
                      <a:alpha val="43137"/>
                    </a:srgbClr>
                  </a:outerShdw>
                </a:effectLst>
              </a:rPr>
              <a:t>A HILL</a:t>
            </a:r>
          </a:p>
        </p:txBody>
      </p:sp>
      <p:sp>
        <p:nvSpPr>
          <p:cNvPr id="15382" name="Text Box 48"/>
          <p:cNvSpPr txBox="1">
            <a:spLocks noChangeArrowheads="1"/>
          </p:cNvSpPr>
          <p:nvPr/>
        </p:nvSpPr>
        <p:spPr bwMode="auto">
          <a:xfrm>
            <a:off x="4191000" y="3581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dirty="0" smtClean="0">
                <a:solidFill>
                  <a:srgbClr val="000000"/>
                </a:solidFill>
                <a:effectLst>
                  <a:outerShdw blurRad="38100" dist="38100" dir="2700000" algn="tl">
                    <a:srgbClr val="000000">
                      <a:alpha val="43137"/>
                    </a:srgbClr>
                  </a:outerShdw>
                </a:effectLst>
              </a:rPr>
              <a:t>60</a:t>
            </a:r>
          </a:p>
        </p:txBody>
      </p:sp>
      <p:sp>
        <p:nvSpPr>
          <p:cNvPr id="15383" name="Text Box 49"/>
          <p:cNvSpPr txBox="1">
            <a:spLocks noChangeArrowheads="1"/>
          </p:cNvSpPr>
          <p:nvPr/>
        </p:nvSpPr>
        <p:spPr bwMode="auto">
          <a:xfrm>
            <a:off x="4191000" y="3124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dirty="0" smtClean="0">
                <a:solidFill>
                  <a:srgbClr val="000000"/>
                </a:solidFill>
                <a:effectLst>
                  <a:outerShdw blurRad="38100" dist="38100" dir="2700000" algn="tl">
                    <a:srgbClr val="000000">
                      <a:alpha val="43137"/>
                    </a:srgbClr>
                  </a:outerShdw>
                </a:effectLst>
              </a:rPr>
              <a:t>65</a:t>
            </a:r>
          </a:p>
        </p:txBody>
      </p:sp>
      <p:sp>
        <p:nvSpPr>
          <p:cNvPr id="15384" name="Rectangle 50"/>
          <p:cNvSpPr>
            <a:spLocks noChangeArrowheads="1"/>
          </p:cNvSpPr>
          <p:nvPr/>
        </p:nvSpPr>
        <p:spPr bwMode="auto">
          <a:xfrm>
            <a:off x="4191000" y="260508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dirty="0" smtClean="0">
                <a:solidFill>
                  <a:srgbClr val="000000"/>
                </a:solidFill>
                <a:effectLst>
                  <a:outerShdw blurRad="38100" dist="38100" dir="2700000" algn="tl">
                    <a:srgbClr val="000000">
                      <a:alpha val="43137"/>
                    </a:srgbClr>
                  </a:outerShdw>
                </a:effectLst>
              </a:rPr>
              <a:t>70</a:t>
            </a:r>
          </a:p>
        </p:txBody>
      </p:sp>
      <p:sp>
        <p:nvSpPr>
          <p:cNvPr id="15385" name="Rectangle 51"/>
          <p:cNvSpPr>
            <a:spLocks noChangeArrowheads="1"/>
          </p:cNvSpPr>
          <p:nvPr/>
        </p:nvSpPr>
        <p:spPr bwMode="auto">
          <a:xfrm>
            <a:off x="4191000" y="21336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r>
              <a:rPr lang="en-US" altLang="en-US" dirty="0" smtClean="0">
                <a:solidFill>
                  <a:srgbClr val="000000"/>
                </a:solidFill>
                <a:effectLst>
                  <a:outerShdw blurRad="38100" dist="38100" dir="2700000" algn="tl">
                    <a:srgbClr val="000000">
                      <a:alpha val="43137"/>
                    </a:srgbClr>
                  </a:outerShdw>
                </a:effectLst>
              </a:rPr>
              <a:t>75</a:t>
            </a:r>
          </a:p>
        </p:txBody>
      </p:sp>
      <p:sp>
        <p:nvSpPr>
          <p:cNvPr id="15386" name="Text Box 52"/>
          <p:cNvSpPr txBox="1">
            <a:spLocks noChangeArrowheads="1"/>
          </p:cNvSpPr>
          <p:nvPr/>
        </p:nvSpPr>
        <p:spPr bwMode="auto">
          <a:xfrm>
            <a:off x="4191000" y="16002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dirty="0" smtClean="0">
                <a:solidFill>
                  <a:srgbClr val="000000"/>
                </a:solidFill>
                <a:effectLst>
                  <a:outerShdw blurRad="38100" dist="38100" dir="2700000" algn="tl">
                    <a:srgbClr val="000000">
                      <a:alpha val="43137"/>
                    </a:srgbClr>
                  </a:outerShdw>
                </a:effectLst>
              </a:rPr>
              <a:t>80</a:t>
            </a:r>
          </a:p>
        </p:txBody>
      </p:sp>
      <p:sp>
        <p:nvSpPr>
          <p:cNvPr id="15387" name="Line 53"/>
          <p:cNvSpPr>
            <a:spLocks noChangeShapeType="1"/>
          </p:cNvSpPr>
          <p:nvPr/>
        </p:nvSpPr>
        <p:spPr bwMode="auto">
          <a:xfrm>
            <a:off x="7924800" y="4267200"/>
            <a:ext cx="0" cy="7620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388" name="Line 55"/>
          <p:cNvSpPr>
            <a:spLocks noChangeShapeType="1"/>
          </p:cNvSpPr>
          <p:nvPr/>
        </p:nvSpPr>
        <p:spPr bwMode="auto">
          <a:xfrm>
            <a:off x="7010400" y="4038600"/>
            <a:ext cx="0" cy="10668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389" name="Line 56"/>
          <p:cNvSpPr>
            <a:spLocks noChangeShapeType="1"/>
          </p:cNvSpPr>
          <p:nvPr/>
        </p:nvSpPr>
        <p:spPr bwMode="auto">
          <a:xfrm>
            <a:off x="6324600" y="3962400"/>
            <a:ext cx="0" cy="11430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390" name="Line 58"/>
          <p:cNvSpPr>
            <a:spLocks noChangeShapeType="1"/>
          </p:cNvSpPr>
          <p:nvPr/>
        </p:nvSpPr>
        <p:spPr bwMode="auto">
          <a:xfrm>
            <a:off x="5715000" y="4191000"/>
            <a:ext cx="0" cy="7620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391" name="Line 59"/>
          <p:cNvSpPr>
            <a:spLocks noChangeShapeType="1"/>
          </p:cNvSpPr>
          <p:nvPr/>
        </p:nvSpPr>
        <p:spPr bwMode="auto">
          <a:xfrm>
            <a:off x="5943600" y="2743200"/>
            <a:ext cx="0" cy="22860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392" name="Line 63"/>
          <p:cNvSpPr>
            <a:spLocks noChangeShapeType="1"/>
          </p:cNvSpPr>
          <p:nvPr/>
        </p:nvSpPr>
        <p:spPr bwMode="auto">
          <a:xfrm>
            <a:off x="7467600" y="2743200"/>
            <a:ext cx="0" cy="22860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393" name="Line 64"/>
          <p:cNvSpPr>
            <a:spLocks noChangeShapeType="1"/>
          </p:cNvSpPr>
          <p:nvPr/>
        </p:nvSpPr>
        <p:spPr bwMode="auto">
          <a:xfrm>
            <a:off x="6172200" y="2286000"/>
            <a:ext cx="0" cy="2743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394" name="Line 65"/>
          <p:cNvSpPr>
            <a:spLocks noChangeShapeType="1"/>
          </p:cNvSpPr>
          <p:nvPr/>
        </p:nvSpPr>
        <p:spPr bwMode="auto">
          <a:xfrm>
            <a:off x="7239000" y="2286000"/>
            <a:ext cx="0" cy="2743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395" name="Oval 66"/>
          <p:cNvSpPr>
            <a:spLocks noChangeArrowheads="1"/>
          </p:cNvSpPr>
          <p:nvPr/>
        </p:nvSpPr>
        <p:spPr bwMode="auto">
          <a:xfrm>
            <a:off x="6172200" y="4876800"/>
            <a:ext cx="1066800" cy="381000"/>
          </a:xfrm>
          <a:prstGeom prst="ellipse">
            <a:avLst/>
          </a:prstGeom>
          <a:solidFill>
            <a:schemeClr val="bg1"/>
          </a:solidFill>
          <a:ln w="28575">
            <a:solidFill>
              <a:srgbClr val="008000"/>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15396" name="Oval 67"/>
          <p:cNvSpPr>
            <a:spLocks noChangeArrowheads="1"/>
          </p:cNvSpPr>
          <p:nvPr/>
        </p:nvSpPr>
        <p:spPr bwMode="auto">
          <a:xfrm>
            <a:off x="6324600" y="4953000"/>
            <a:ext cx="685800" cy="228600"/>
          </a:xfrm>
          <a:prstGeom prst="ellipse">
            <a:avLst/>
          </a:prstGeom>
          <a:solidFill>
            <a:schemeClr val="bg1"/>
          </a:solidFill>
          <a:ln w="28575">
            <a:solidFill>
              <a:srgbClr val="008000"/>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15397" name="Line 68"/>
          <p:cNvSpPr>
            <a:spLocks noChangeShapeType="1"/>
          </p:cNvSpPr>
          <p:nvPr/>
        </p:nvSpPr>
        <p:spPr bwMode="auto">
          <a:xfrm flipH="1">
            <a:off x="6324600" y="4876800"/>
            <a:ext cx="0" cy="1524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398" name="Line 69"/>
          <p:cNvSpPr>
            <a:spLocks noChangeShapeType="1"/>
          </p:cNvSpPr>
          <p:nvPr/>
        </p:nvSpPr>
        <p:spPr bwMode="auto">
          <a:xfrm>
            <a:off x="7010400" y="4876800"/>
            <a:ext cx="0" cy="1524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399" name="Text Box 70"/>
          <p:cNvSpPr txBox="1">
            <a:spLocks noChangeArrowheads="1"/>
          </p:cNvSpPr>
          <p:nvPr/>
        </p:nvSpPr>
        <p:spPr bwMode="auto">
          <a:xfrm>
            <a:off x="6400800" y="37782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sz="1600" dirty="0" smtClean="0">
                <a:solidFill>
                  <a:srgbClr val="000000"/>
                </a:solidFill>
                <a:effectLst>
                  <a:outerShdw blurRad="38100" dist="38100" dir="2700000" algn="tl">
                    <a:srgbClr val="000000">
                      <a:alpha val="43137"/>
                    </a:srgbClr>
                  </a:outerShdw>
                </a:effectLst>
              </a:rPr>
              <a:t>60</a:t>
            </a:r>
          </a:p>
        </p:txBody>
      </p:sp>
      <p:sp>
        <p:nvSpPr>
          <p:cNvPr id="15400" name="Text Box 71"/>
          <p:cNvSpPr txBox="1">
            <a:spLocks noChangeArrowheads="1"/>
          </p:cNvSpPr>
          <p:nvPr/>
        </p:nvSpPr>
        <p:spPr bwMode="auto">
          <a:xfrm>
            <a:off x="6400800" y="41148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sz="1600" dirty="0" smtClean="0">
                <a:solidFill>
                  <a:srgbClr val="000000"/>
                </a:solidFill>
                <a:effectLst>
                  <a:outerShdw blurRad="38100" dist="38100" dir="2700000" algn="tl">
                    <a:srgbClr val="000000">
                      <a:alpha val="43137"/>
                    </a:srgbClr>
                  </a:outerShdw>
                </a:effectLst>
              </a:rPr>
              <a:t>65</a:t>
            </a:r>
          </a:p>
        </p:txBody>
      </p:sp>
      <p:sp>
        <p:nvSpPr>
          <p:cNvPr id="15401" name="Text Box 72"/>
          <p:cNvSpPr txBox="1">
            <a:spLocks noChangeArrowheads="1"/>
          </p:cNvSpPr>
          <p:nvPr/>
        </p:nvSpPr>
        <p:spPr bwMode="auto">
          <a:xfrm>
            <a:off x="6400800" y="44196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sz="1600" dirty="0" smtClean="0">
                <a:solidFill>
                  <a:srgbClr val="000000"/>
                </a:solidFill>
                <a:effectLst>
                  <a:outerShdw blurRad="38100" dist="38100" dir="2700000" algn="tl">
                    <a:srgbClr val="000000">
                      <a:alpha val="43137"/>
                    </a:srgbClr>
                  </a:outerShdw>
                </a:effectLst>
              </a:rPr>
              <a:t>70</a:t>
            </a:r>
          </a:p>
        </p:txBody>
      </p:sp>
      <p:sp>
        <p:nvSpPr>
          <p:cNvPr id="15402" name="Text Box 73"/>
          <p:cNvSpPr txBox="1">
            <a:spLocks noChangeArrowheads="1"/>
          </p:cNvSpPr>
          <p:nvPr/>
        </p:nvSpPr>
        <p:spPr bwMode="auto">
          <a:xfrm>
            <a:off x="6400800" y="464820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sz="1600" dirty="0" smtClean="0">
                <a:solidFill>
                  <a:srgbClr val="000000"/>
                </a:solidFill>
                <a:effectLst>
                  <a:outerShdw blurRad="38100" dist="38100" dir="2700000" algn="tl">
                    <a:srgbClr val="000000">
                      <a:alpha val="43137"/>
                    </a:srgbClr>
                  </a:outerShdw>
                </a:effectLst>
              </a:rPr>
              <a:t>75</a:t>
            </a:r>
          </a:p>
        </p:txBody>
      </p:sp>
      <p:sp>
        <p:nvSpPr>
          <p:cNvPr id="15403" name="Text Box 74"/>
          <p:cNvSpPr txBox="1">
            <a:spLocks noChangeArrowheads="1"/>
          </p:cNvSpPr>
          <p:nvPr/>
        </p:nvSpPr>
        <p:spPr bwMode="auto">
          <a:xfrm>
            <a:off x="6400800" y="48768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sz="1600" dirty="0" smtClean="0">
                <a:solidFill>
                  <a:srgbClr val="000000"/>
                </a:solidFill>
                <a:effectLst>
                  <a:outerShdw blurRad="38100" dist="38100" dir="2700000" algn="tl">
                    <a:srgbClr val="000000">
                      <a:alpha val="43137"/>
                    </a:srgbClr>
                  </a:outerShdw>
                </a:effectLst>
              </a:rPr>
              <a:t>80</a:t>
            </a:r>
          </a:p>
        </p:txBody>
      </p:sp>
      <p:sp>
        <p:nvSpPr>
          <p:cNvPr id="15404" name="Line 75"/>
          <p:cNvSpPr>
            <a:spLocks noChangeShapeType="1"/>
          </p:cNvSpPr>
          <p:nvPr/>
        </p:nvSpPr>
        <p:spPr bwMode="auto">
          <a:xfrm>
            <a:off x="6629400" y="5181600"/>
            <a:ext cx="0" cy="38100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405" name="Line 76"/>
          <p:cNvSpPr>
            <a:spLocks noChangeShapeType="1"/>
          </p:cNvSpPr>
          <p:nvPr/>
        </p:nvSpPr>
        <p:spPr bwMode="auto">
          <a:xfrm>
            <a:off x="7086600" y="5029200"/>
            <a:ext cx="533400"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406" name="Line 77"/>
          <p:cNvSpPr>
            <a:spLocks noChangeShapeType="1"/>
          </p:cNvSpPr>
          <p:nvPr/>
        </p:nvSpPr>
        <p:spPr bwMode="auto">
          <a:xfrm flipH="1">
            <a:off x="5638800" y="5029200"/>
            <a:ext cx="533400"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407" name="Line 78"/>
          <p:cNvSpPr>
            <a:spLocks noChangeShapeType="1"/>
          </p:cNvSpPr>
          <p:nvPr/>
        </p:nvSpPr>
        <p:spPr bwMode="auto">
          <a:xfrm flipV="1">
            <a:off x="6858000" y="4191000"/>
            <a:ext cx="0" cy="457200"/>
          </a:xfrm>
          <a:prstGeom prst="line">
            <a:avLst/>
          </a:prstGeom>
          <a:noFill/>
          <a:ln w="38100">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5408" name="Text Box 79"/>
          <p:cNvSpPr txBox="1">
            <a:spLocks noChangeArrowheads="1"/>
          </p:cNvSpPr>
          <p:nvPr/>
        </p:nvSpPr>
        <p:spPr bwMode="auto">
          <a:xfrm>
            <a:off x="6324600" y="33528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dirty="0" smtClean="0">
                <a:solidFill>
                  <a:srgbClr val="FF0000"/>
                </a:solidFill>
                <a:effectLst>
                  <a:outerShdw blurRad="38100" dist="38100" dir="2700000" algn="tl">
                    <a:srgbClr val="000000">
                      <a:alpha val="43137"/>
                    </a:srgbClr>
                  </a:outerShdw>
                </a:effectLst>
              </a:rPr>
              <a:t>HILL</a:t>
            </a:r>
          </a:p>
        </p:txBody>
      </p:sp>
      <p:sp>
        <p:nvSpPr>
          <p:cNvPr id="15409" name="Rectangle 54"/>
          <p:cNvSpPr>
            <a:spLocks noChangeArrowheads="1"/>
          </p:cNvSpPr>
          <p:nvPr/>
        </p:nvSpPr>
        <p:spPr bwMode="auto">
          <a:xfrm>
            <a:off x="0" y="6553200"/>
            <a:ext cx="9144000" cy="533400"/>
          </a:xfrm>
          <a:prstGeom prst="rect">
            <a:avLst/>
          </a:prstGeom>
          <a:solidFill>
            <a:srgbClr val="FFCCCC"/>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smtClean="0">
              <a:solidFill>
                <a:srgbClr val="000000"/>
              </a:solidFill>
            </a:endParaRPr>
          </a:p>
        </p:txBody>
      </p:sp>
      <p:sp>
        <p:nvSpPr>
          <p:cNvPr id="15411" name="Rectangle 56"/>
          <p:cNvSpPr>
            <a:spLocks noChangeArrowheads="1"/>
          </p:cNvSpPr>
          <p:nvPr/>
        </p:nvSpPr>
        <p:spPr bwMode="auto">
          <a:xfrm>
            <a:off x="8763000" y="6553200"/>
            <a:ext cx="381000" cy="533400"/>
          </a:xfrm>
          <a:prstGeom prst="rect">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fontAlgn="base" hangingPunct="1">
              <a:spcBef>
                <a:spcPct val="0"/>
              </a:spcBef>
              <a:spcAft>
                <a:spcPct val="0"/>
              </a:spcAft>
            </a:pPr>
            <a:endParaRPr lang="en-US" altLang="en-US" dirty="0" smtClean="0">
              <a:solidFill>
                <a:srgbClr val="FF0000"/>
              </a:solidFill>
            </a:endParaRPr>
          </a:p>
        </p:txBody>
      </p:sp>
    </p:spTree>
    <p:extLst>
      <p:ext uri="{BB962C8B-B14F-4D97-AF65-F5344CB8AC3E}">
        <p14:creationId xmlns:p14="http://schemas.microsoft.com/office/powerpoint/2010/main" val="34203779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743200" y="304800"/>
            <a:ext cx="3657600" cy="533400"/>
          </a:xfrm>
        </p:spPr>
        <p:txBody>
          <a:bodyPr/>
          <a:lstStyle/>
          <a:p>
            <a:r>
              <a:rPr lang="en-US" altLang="en-US" sz="3600" dirty="0">
                <a:solidFill>
                  <a:srgbClr val="FFFF00"/>
                </a:solidFill>
              </a:rPr>
              <a:t>Grid Example--cont.</a:t>
            </a:r>
          </a:p>
        </p:txBody>
      </p:sp>
      <p:sp>
        <p:nvSpPr>
          <p:cNvPr id="95235" name="Rectangle 3"/>
          <p:cNvSpPr>
            <a:spLocks noGrp="1" noChangeArrowheads="1"/>
          </p:cNvSpPr>
          <p:nvPr>
            <p:ph idx="1"/>
          </p:nvPr>
        </p:nvSpPr>
        <p:spPr>
          <a:xfrm>
            <a:off x="457200" y="990600"/>
            <a:ext cx="4343400" cy="3200400"/>
          </a:xfrm>
        </p:spPr>
        <p:txBody>
          <a:bodyPr/>
          <a:lstStyle/>
          <a:p>
            <a:r>
              <a:rPr lang="en-US" altLang="en-US" sz="2400" dirty="0"/>
              <a:t>The 12 foot interval is completed in the same way.</a:t>
            </a:r>
          </a:p>
          <a:p>
            <a:r>
              <a:rPr lang="en-US" altLang="en-US" sz="2400" dirty="0">
                <a:solidFill>
                  <a:srgbClr val="FF0000"/>
                </a:solidFill>
              </a:rPr>
              <a:t>A2</a:t>
            </a:r>
            <a:r>
              <a:rPr lang="en-US" altLang="en-US" sz="2400" dirty="0"/>
              <a:t> is at 11 </a:t>
            </a:r>
            <a:r>
              <a:rPr lang="en-US" altLang="en-US" sz="2400" dirty="0" smtClean="0"/>
              <a:t>ft. </a:t>
            </a:r>
            <a:r>
              <a:rPr lang="en-US" altLang="en-US" sz="2400" dirty="0"/>
              <a:t>and </a:t>
            </a:r>
            <a:r>
              <a:rPr lang="en-US" altLang="en-US" sz="2400" dirty="0">
                <a:solidFill>
                  <a:srgbClr val="FF0000"/>
                </a:solidFill>
              </a:rPr>
              <a:t>A3</a:t>
            </a:r>
            <a:r>
              <a:rPr lang="en-US" altLang="en-US" sz="2400" dirty="0"/>
              <a:t> is at 13 </a:t>
            </a:r>
            <a:r>
              <a:rPr lang="en-US" altLang="en-US" sz="2400" dirty="0" smtClean="0"/>
              <a:t>ft., </a:t>
            </a:r>
            <a:r>
              <a:rPr lang="en-US" altLang="en-US" sz="2400" dirty="0"/>
              <a:t>therefore the 12 foot contour is half way between </a:t>
            </a:r>
            <a:r>
              <a:rPr lang="en-US" altLang="en-US" sz="2400" dirty="0">
                <a:solidFill>
                  <a:srgbClr val="FF0000"/>
                </a:solidFill>
              </a:rPr>
              <a:t>A2</a:t>
            </a:r>
            <a:r>
              <a:rPr lang="en-US" altLang="en-US" sz="2400" dirty="0"/>
              <a:t> and </a:t>
            </a:r>
            <a:r>
              <a:rPr lang="en-US" altLang="en-US" sz="2400" dirty="0">
                <a:solidFill>
                  <a:srgbClr val="FF0000"/>
                </a:solidFill>
              </a:rPr>
              <a:t>A3</a:t>
            </a:r>
            <a:r>
              <a:rPr lang="en-US" altLang="en-US" sz="2400" dirty="0"/>
              <a:t>.</a:t>
            </a:r>
          </a:p>
          <a:p>
            <a:r>
              <a:rPr lang="en-US" altLang="en-US" sz="2400" dirty="0">
                <a:solidFill>
                  <a:srgbClr val="FF0000"/>
                </a:solidFill>
              </a:rPr>
              <a:t>A2</a:t>
            </a:r>
            <a:r>
              <a:rPr lang="en-US" altLang="en-US" sz="2400" dirty="0"/>
              <a:t> and </a:t>
            </a:r>
            <a:r>
              <a:rPr lang="en-US" altLang="en-US" sz="2400" dirty="0">
                <a:solidFill>
                  <a:srgbClr val="FF0000"/>
                </a:solidFill>
              </a:rPr>
              <a:t>B2</a:t>
            </a:r>
            <a:r>
              <a:rPr lang="en-US" altLang="en-US" sz="2400" dirty="0"/>
              <a:t> are both at 11 </a:t>
            </a:r>
            <a:r>
              <a:rPr lang="en-US" altLang="en-US" sz="2400" dirty="0" smtClean="0"/>
              <a:t>ft., </a:t>
            </a:r>
            <a:r>
              <a:rPr lang="en-US" altLang="en-US" sz="2400" dirty="0"/>
              <a:t>the contour doesn’t go between these two.</a:t>
            </a:r>
          </a:p>
        </p:txBody>
      </p:sp>
      <p:pic>
        <p:nvPicPr>
          <p:cNvPr id="95236" name="Picture 4" descr="TopoExGrid1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75000"/>
                    </a14:imgEffect>
                  </a14:imgLayer>
                </a14:imgProps>
              </a:ext>
              <a:ext uri="{28A0092B-C50C-407E-A947-70E740481C1C}">
                <a14:useLocalDpi xmlns:a14="http://schemas.microsoft.com/office/drawing/2010/main" val="0"/>
              </a:ext>
            </a:extLst>
          </a:blip>
          <a:srcRect/>
          <a:stretch>
            <a:fillRect/>
          </a:stretch>
        </p:blipFill>
        <p:spPr bwMode="auto">
          <a:xfrm>
            <a:off x="4905233" y="1118860"/>
            <a:ext cx="3930487" cy="3318937"/>
          </a:xfrm>
          <a:prstGeom prst="rect">
            <a:avLst/>
          </a:prstGeom>
          <a:noFill/>
          <a:extLst>
            <a:ext uri="{909E8E84-426E-40DD-AFC4-6F175D3DCCD1}">
              <a14:hiddenFill xmlns:a14="http://schemas.microsoft.com/office/drawing/2010/main">
                <a:solidFill>
                  <a:srgbClr val="FFFFFF"/>
                </a:solidFill>
              </a14:hiddenFill>
            </a:ext>
          </a:extLst>
        </p:spPr>
      </p:pic>
      <p:sp>
        <p:nvSpPr>
          <p:cNvPr id="95237" name="Rectangle 5"/>
          <p:cNvSpPr>
            <a:spLocks noChangeArrowheads="1"/>
          </p:cNvSpPr>
          <p:nvPr/>
        </p:nvSpPr>
        <p:spPr bwMode="auto">
          <a:xfrm>
            <a:off x="457200" y="4495800"/>
            <a:ext cx="7772400" cy="1676400"/>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2000">
                <a:solidFill>
                  <a:schemeClr val="tx1"/>
                </a:solidFill>
                <a:latin typeface="Arial" pitchFamily="34" charset="0"/>
                <a:ea typeface="ＭＳ Ｐゴシック" pitchFamily="34" charset="-128"/>
              </a:defRPr>
            </a:lvl1pPr>
            <a:lvl2pPr marL="742950" indent="-285750">
              <a:spcBef>
                <a:spcPct val="20000"/>
              </a:spcBef>
              <a:buChar char="–"/>
              <a:defRPr>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fontAlgn="base">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fontAlgn="base">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fontAlgn="base">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fontAlgn="base">
              <a:spcBef>
                <a:spcPct val="20000"/>
              </a:spcBef>
              <a:spcAft>
                <a:spcPct val="0"/>
              </a:spcAft>
              <a:buChar char="»"/>
              <a:defRPr sz="2000">
                <a:solidFill>
                  <a:schemeClr val="tx1"/>
                </a:solidFill>
                <a:latin typeface="Arial" pitchFamily="34" charset="0"/>
                <a:ea typeface="ＭＳ Ｐゴシック" pitchFamily="34" charset="-128"/>
              </a:defRPr>
            </a:lvl9pPr>
          </a:lstStyle>
          <a:p>
            <a:pPr fontAlgn="base">
              <a:spcAft>
                <a:spcPct val="0"/>
              </a:spcAft>
            </a:pPr>
            <a:r>
              <a:rPr lang="en-US" altLang="en-US" sz="2400" dirty="0" smtClean="0">
                <a:solidFill>
                  <a:srgbClr val="FF0000"/>
                </a:solidFill>
                <a:effectLst>
                  <a:outerShdw blurRad="38100" dist="38100" dir="2700000" algn="tl">
                    <a:srgbClr val="000000">
                      <a:alpha val="43137"/>
                    </a:srgbClr>
                  </a:outerShdw>
                </a:effectLst>
                <a:latin typeface="+mn-lt"/>
              </a:rPr>
              <a:t>A3</a:t>
            </a:r>
            <a:r>
              <a:rPr lang="en-US" altLang="en-US" sz="2400" dirty="0" smtClean="0">
                <a:effectLst>
                  <a:outerShdw blurRad="38100" dist="38100" dir="2700000" algn="tl">
                    <a:srgbClr val="000000">
                      <a:alpha val="43137"/>
                    </a:srgbClr>
                  </a:outerShdw>
                </a:effectLst>
                <a:latin typeface="+mn-lt"/>
              </a:rPr>
              <a:t> is 13 ft. and </a:t>
            </a:r>
            <a:r>
              <a:rPr lang="en-US" altLang="en-US" sz="2400" dirty="0" smtClean="0">
                <a:solidFill>
                  <a:srgbClr val="FF0000"/>
                </a:solidFill>
                <a:effectLst>
                  <a:outerShdw blurRad="38100" dist="38100" dir="2700000" algn="tl">
                    <a:srgbClr val="000000">
                      <a:alpha val="43137"/>
                    </a:srgbClr>
                  </a:outerShdw>
                </a:effectLst>
                <a:latin typeface="+mn-lt"/>
              </a:rPr>
              <a:t>B3</a:t>
            </a:r>
            <a:r>
              <a:rPr lang="en-US" altLang="en-US" sz="2400" dirty="0" smtClean="0">
                <a:effectLst>
                  <a:outerShdw blurRad="38100" dist="38100" dir="2700000" algn="tl">
                    <a:srgbClr val="000000">
                      <a:alpha val="43137"/>
                    </a:srgbClr>
                  </a:outerShdw>
                </a:effectLst>
                <a:latin typeface="+mn-lt"/>
              </a:rPr>
              <a:t> is 13 ft., it doesn’t go this way.</a:t>
            </a:r>
          </a:p>
          <a:p>
            <a:pPr fontAlgn="base">
              <a:spcAft>
                <a:spcPct val="0"/>
              </a:spcAft>
            </a:pPr>
            <a:r>
              <a:rPr lang="en-US" altLang="en-US" sz="2400" dirty="0" smtClean="0">
                <a:solidFill>
                  <a:srgbClr val="FF0000"/>
                </a:solidFill>
                <a:effectLst>
                  <a:outerShdw blurRad="38100" dist="38100" dir="2700000" algn="tl">
                    <a:srgbClr val="000000">
                      <a:alpha val="43137"/>
                    </a:srgbClr>
                  </a:outerShdw>
                </a:effectLst>
                <a:latin typeface="+mn-lt"/>
              </a:rPr>
              <a:t>B2</a:t>
            </a:r>
            <a:r>
              <a:rPr lang="en-US" altLang="en-US" sz="2400" dirty="0" smtClean="0">
                <a:effectLst>
                  <a:outerShdw blurRad="38100" dist="38100" dir="2700000" algn="tl">
                    <a:srgbClr val="000000">
                      <a:alpha val="43137"/>
                    </a:srgbClr>
                  </a:outerShdw>
                </a:effectLst>
                <a:latin typeface="+mn-lt"/>
              </a:rPr>
              <a:t> is 11 ft.  and </a:t>
            </a:r>
            <a:r>
              <a:rPr lang="en-US" altLang="en-US" sz="2400" dirty="0" smtClean="0">
                <a:solidFill>
                  <a:srgbClr val="FF0000"/>
                </a:solidFill>
                <a:effectLst>
                  <a:outerShdw blurRad="38100" dist="38100" dir="2700000" algn="tl">
                    <a:srgbClr val="000000">
                      <a:alpha val="43137"/>
                    </a:srgbClr>
                  </a:outerShdw>
                </a:effectLst>
                <a:latin typeface="+mn-lt"/>
              </a:rPr>
              <a:t>B3</a:t>
            </a:r>
            <a:r>
              <a:rPr lang="en-US" altLang="en-US" sz="2400" dirty="0" smtClean="0">
                <a:effectLst>
                  <a:outerShdw blurRad="38100" dist="38100" dir="2700000" algn="tl">
                    <a:srgbClr val="000000">
                      <a:alpha val="43137"/>
                    </a:srgbClr>
                  </a:outerShdw>
                </a:effectLst>
                <a:latin typeface="+mn-lt"/>
              </a:rPr>
              <a:t> is 13 ft., a 12 ft. elevation is half way between.  This 12 ft. interval will pass through this point, </a:t>
            </a:r>
            <a:r>
              <a:rPr lang="en-US" altLang="en-US" sz="2400" u="sng" dirty="0" smtClean="0">
                <a:effectLst>
                  <a:outerShdw blurRad="38100" dist="38100" dir="2700000" algn="tl">
                    <a:srgbClr val="000000">
                      <a:alpha val="43137"/>
                    </a:srgbClr>
                  </a:outerShdw>
                </a:effectLst>
                <a:latin typeface="+mn-lt"/>
              </a:rPr>
              <a:t>as long as the diagonals are ok</a:t>
            </a:r>
            <a:r>
              <a:rPr lang="en-US" altLang="en-US" sz="2400" dirty="0" smtClean="0">
                <a:effectLst>
                  <a:outerShdw blurRad="38100" dist="38100" dir="2700000" algn="tl">
                    <a:srgbClr val="000000">
                      <a:alpha val="43137"/>
                    </a:srgbClr>
                  </a:outerShdw>
                </a:effectLst>
                <a:latin typeface="+mn-lt"/>
              </a:rPr>
              <a:t>.</a:t>
            </a:r>
          </a:p>
        </p:txBody>
      </p:sp>
    </p:spTree>
    <p:extLst>
      <p:ext uri="{BB962C8B-B14F-4D97-AF65-F5344CB8AC3E}">
        <p14:creationId xmlns:p14="http://schemas.microsoft.com/office/powerpoint/2010/main" val="3920883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52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23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5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P spid="9523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628900" y="304800"/>
            <a:ext cx="3886200" cy="685800"/>
          </a:xfrm>
        </p:spPr>
        <p:txBody>
          <a:bodyPr/>
          <a:lstStyle/>
          <a:p>
            <a:r>
              <a:rPr lang="en-US" altLang="en-US" sz="4000" dirty="0">
                <a:solidFill>
                  <a:srgbClr val="FFFF00"/>
                </a:solidFill>
              </a:rPr>
              <a:t>Grid Example-cont.</a:t>
            </a:r>
          </a:p>
        </p:txBody>
      </p:sp>
      <p:sp>
        <p:nvSpPr>
          <p:cNvPr id="97283" name="Rectangle 3"/>
          <p:cNvSpPr>
            <a:spLocks noGrp="1" noChangeArrowheads="1"/>
          </p:cNvSpPr>
          <p:nvPr>
            <p:ph idx="1"/>
          </p:nvPr>
        </p:nvSpPr>
        <p:spPr>
          <a:xfrm>
            <a:off x="4343400" y="1464291"/>
            <a:ext cx="4191000" cy="4419600"/>
          </a:xfrm>
        </p:spPr>
        <p:txBody>
          <a:bodyPr/>
          <a:lstStyle/>
          <a:p>
            <a:r>
              <a:rPr lang="en-US" altLang="en-US" sz="2400" dirty="0"/>
              <a:t>The next grid is more difficult because a 12 foot contour line will pass through both </a:t>
            </a:r>
            <a:r>
              <a:rPr lang="en-US" altLang="en-US" sz="2400" dirty="0">
                <a:solidFill>
                  <a:srgbClr val="FF0000"/>
                </a:solidFill>
              </a:rPr>
              <a:t>B2:C2</a:t>
            </a:r>
            <a:r>
              <a:rPr lang="en-US" altLang="en-US" sz="2400" dirty="0"/>
              <a:t> and </a:t>
            </a:r>
            <a:r>
              <a:rPr lang="en-US" altLang="en-US" sz="2400" dirty="0">
                <a:solidFill>
                  <a:srgbClr val="FF0000"/>
                </a:solidFill>
              </a:rPr>
              <a:t>B3:C3</a:t>
            </a:r>
            <a:r>
              <a:rPr lang="en-US" altLang="en-US" sz="2400" dirty="0"/>
              <a:t>.</a:t>
            </a:r>
          </a:p>
          <a:p>
            <a:r>
              <a:rPr lang="en-US" altLang="en-US" sz="2400" dirty="0">
                <a:solidFill>
                  <a:srgbClr val="FF191C"/>
                </a:solidFill>
              </a:rPr>
              <a:t>In addition to go either way would violate the diagonals.</a:t>
            </a:r>
            <a:endParaRPr lang="en-US" altLang="en-US" sz="2400" dirty="0"/>
          </a:p>
          <a:p>
            <a:r>
              <a:rPr lang="en-US" altLang="en-US" sz="2400" dirty="0"/>
              <a:t>The remaining points must be investigated to determine the best path.</a:t>
            </a:r>
          </a:p>
        </p:txBody>
      </p:sp>
      <p:pic>
        <p:nvPicPr>
          <p:cNvPr id="97284" name="Picture 4" descr="TopoExGrid12b"/>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75000"/>
                    </a14:imgEffect>
                  </a14:imgLayer>
                </a14:imgProps>
              </a:ext>
              <a:ext uri="{28A0092B-C50C-407E-A947-70E740481C1C}">
                <a14:useLocalDpi xmlns:a14="http://schemas.microsoft.com/office/drawing/2010/main" val="0"/>
              </a:ext>
            </a:extLst>
          </a:blip>
          <a:srcRect/>
          <a:stretch>
            <a:fillRect/>
          </a:stretch>
        </p:blipFill>
        <p:spPr bwMode="auto">
          <a:xfrm>
            <a:off x="94594" y="1371600"/>
            <a:ext cx="4306611" cy="3636538"/>
          </a:xfrm>
          <a:prstGeom prst="rect">
            <a:avLst/>
          </a:prstGeom>
          <a:noFill/>
          <a:extLst>
            <a:ext uri="{909E8E84-426E-40DD-AFC4-6F175D3DCCD1}">
              <a14:hiddenFill xmlns:a14="http://schemas.microsoft.com/office/drawing/2010/main">
                <a:solidFill>
                  <a:srgbClr val="FFFFFF"/>
                </a:solidFill>
              </a14:hiddenFill>
            </a:ext>
          </a:extLst>
        </p:spPr>
      </p:pic>
      <p:sp>
        <p:nvSpPr>
          <p:cNvPr id="97285" name="Line 5"/>
          <p:cNvSpPr>
            <a:spLocks noChangeShapeType="1"/>
          </p:cNvSpPr>
          <p:nvPr/>
        </p:nvSpPr>
        <p:spPr bwMode="auto">
          <a:xfrm>
            <a:off x="1815152" y="3331191"/>
            <a:ext cx="0"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97286" name="Line 6"/>
          <p:cNvSpPr>
            <a:spLocks noChangeShapeType="1"/>
          </p:cNvSpPr>
          <p:nvPr/>
        </p:nvSpPr>
        <p:spPr bwMode="auto">
          <a:xfrm>
            <a:off x="2659039" y="3331191"/>
            <a:ext cx="0"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97287" name="Line 7"/>
          <p:cNvSpPr>
            <a:spLocks noChangeShapeType="1"/>
          </p:cNvSpPr>
          <p:nvPr/>
        </p:nvSpPr>
        <p:spPr bwMode="auto">
          <a:xfrm flipH="1">
            <a:off x="1815152" y="2667000"/>
            <a:ext cx="838200" cy="685800"/>
          </a:xfrm>
          <a:prstGeom prst="line">
            <a:avLst/>
          </a:prstGeom>
          <a:noFill/>
          <a:ln w="9525">
            <a:solidFill>
              <a:srgbClr val="FF191C"/>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97288" name="Line 8"/>
          <p:cNvSpPr>
            <a:spLocks noChangeShapeType="1"/>
          </p:cNvSpPr>
          <p:nvPr/>
        </p:nvSpPr>
        <p:spPr bwMode="auto">
          <a:xfrm>
            <a:off x="1752600" y="2645391"/>
            <a:ext cx="838200" cy="685800"/>
          </a:xfrm>
          <a:prstGeom prst="line">
            <a:avLst/>
          </a:prstGeom>
          <a:noFill/>
          <a:ln w="9525">
            <a:solidFill>
              <a:srgbClr val="FF191C"/>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Tree>
    <p:extLst>
      <p:ext uri="{BB962C8B-B14F-4D97-AF65-F5344CB8AC3E}">
        <p14:creationId xmlns:p14="http://schemas.microsoft.com/office/powerpoint/2010/main" val="2422602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72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28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28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P spid="97285" grpId="0" animBg="1"/>
      <p:bldP spid="97286" grpId="0" animBg="1"/>
      <p:bldP spid="97287" grpId="0" animBg="1"/>
      <p:bldP spid="9728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2438400" y="304800"/>
            <a:ext cx="4267200" cy="533400"/>
          </a:xfrm>
        </p:spPr>
        <p:txBody>
          <a:bodyPr/>
          <a:lstStyle/>
          <a:p>
            <a:r>
              <a:rPr lang="en-US" altLang="en-US" dirty="0">
                <a:solidFill>
                  <a:srgbClr val="FFFF00"/>
                </a:solidFill>
              </a:rPr>
              <a:t>Grid Example--cont.</a:t>
            </a:r>
          </a:p>
        </p:txBody>
      </p:sp>
      <p:sp>
        <p:nvSpPr>
          <p:cNvPr id="99331" name="Rectangle 3"/>
          <p:cNvSpPr>
            <a:spLocks noGrp="1" noChangeArrowheads="1"/>
          </p:cNvSpPr>
          <p:nvPr>
            <p:ph idx="1"/>
          </p:nvPr>
        </p:nvSpPr>
        <p:spPr>
          <a:xfrm>
            <a:off x="685800" y="1143000"/>
            <a:ext cx="4114800" cy="3657600"/>
          </a:xfrm>
        </p:spPr>
        <p:txBody>
          <a:bodyPr/>
          <a:lstStyle/>
          <a:p>
            <a:r>
              <a:rPr lang="en-US" altLang="en-US" dirty="0"/>
              <a:t>If the contour is extended through </a:t>
            </a:r>
            <a:r>
              <a:rPr lang="en-US" altLang="en-US" dirty="0">
                <a:solidFill>
                  <a:srgbClr val="FF0000"/>
                </a:solidFill>
              </a:rPr>
              <a:t>B2:C2</a:t>
            </a:r>
            <a:r>
              <a:rPr lang="en-US" altLang="en-US" dirty="0"/>
              <a:t> and completed to </a:t>
            </a:r>
            <a:r>
              <a:rPr lang="en-US" altLang="en-US" dirty="0">
                <a:solidFill>
                  <a:srgbClr val="FF0000"/>
                </a:solidFill>
              </a:rPr>
              <a:t>D3</a:t>
            </a:r>
            <a:r>
              <a:rPr lang="en-US" altLang="en-US" dirty="0"/>
              <a:t>, the diagonal must also be violated at </a:t>
            </a:r>
            <a:r>
              <a:rPr lang="en-US" altLang="en-US" dirty="0">
                <a:solidFill>
                  <a:srgbClr val="FF0000"/>
                </a:solidFill>
              </a:rPr>
              <a:t>D2:C3</a:t>
            </a:r>
            <a:r>
              <a:rPr lang="en-US" altLang="en-US" dirty="0"/>
              <a:t> to continue on to </a:t>
            </a:r>
            <a:r>
              <a:rPr lang="en-US" altLang="en-US" dirty="0">
                <a:solidFill>
                  <a:srgbClr val="FF0000"/>
                </a:solidFill>
              </a:rPr>
              <a:t>D3</a:t>
            </a:r>
            <a:r>
              <a:rPr lang="en-US" altLang="en-US" dirty="0"/>
              <a:t>.</a:t>
            </a:r>
          </a:p>
          <a:p>
            <a:r>
              <a:rPr lang="en-US" altLang="en-US" dirty="0"/>
              <a:t>There should be a better interpretation.</a:t>
            </a:r>
          </a:p>
        </p:txBody>
      </p:sp>
      <p:pic>
        <p:nvPicPr>
          <p:cNvPr id="99332" name="Picture 4" descr="TopoExGrid12c"/>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75000"/>
                    </a14:imgEffect>
                  </a14:imgLayer>
                </a14:imgProps>
              </a:ext>
              <a:ext uri="{28A0092B-C50C-407E-A947-70E740481C1C}">
                <a14:useLocalDpi xmlns:a14="http://schemas.microsoft.com/office/drawing/2010/main" val="0"/>
              </a:ext>
            </a:extLst>
          </a:blip>
          <a:srcRect/>
          <a:stretch>
            <a:fillRect/>
          </a:stretch>
        </p:blipFill>
        <p:spPr bwMode="auto">
          <a:xfrm>
            <a:off x="4577953" y="1371600"/>
            <a:ext cx="4407694" cy="3720143"/>
          </a:xfrm>
          <a:prstGeom prst="rect">
            <a:avLst/>
          </a:prstGeom>
          <a:noFill/>
          <a:extLst>
            <a:ext uri="{909E8E84-426E-40DD-AFC4-6F175D3DCCD1}">
              <a14:hiddenFill xmlns:a14="http://schemas.microsoft.com/office/drawing/2010/main">
                <a:solidFill>
                  <a:srgbClr val="FFFFFF"/>
                </a:solidFill>
              </a14:hiddenFill>
            </a:ext>
          </a:extLst>
        </p:spPr>
      </p:pic>
      <p:sp>
        <p:nvSpPr>
          <p:cNvPr id="99333" name="Line 5"/>
          <p:cNvSpPr>
            <a:spLocks noChangeShapeType="1"/>
          </p:cNvSpPr>
          <p:nvPr/>
        </p:nvSpPr>
        <p:spPr bwMode="auto">
          <a:xfrm flipV="1">
            <a:off x="6296167" y="3459707"/>
            <a:ext cx="914400" cy="762000"/>
          </a:xfrm>
          <a:prstGeom prst="line">
            <a:avLst/>
          </a:prstGeom>
          <a:noFill/>
          <a:ln w="9525">
            <a:solidFill>
              <a:srgbClr val="FF191C"/>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Tree>
    <p:extLst>
      <p:ext uri="{BB962C8B-B14F-4D97-AF65-F5344CB8AC3E}">
        <p14:creationId xmlns:p14="http://schemas.microsoft.com/office/powerpoint/2010/main" val="3995316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93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P spid="9933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2057400" y="228600"/>
            <a:ext cx="5029200" cy="762000"/>
          </a:xfrm>
        </p:spPr>
        <p:txBody>
          <a:bodyPr/>
          <a:lstStyle/>
          <a:p>
            <a:r>
              <a:rPr lang="en-US" altLang="en-US" dirty="0">
                <a:solidFill>
                  <a:srgbClr val="FFFF00"/>
                </a:solidFill>
              </a:rPr>
              <a:t>Grid Example--cont.</a:t>
            </a:r>
          </a:p>
        </p:txBody>
      </p:sp>
      <p:sp>
        <p:nvSpPr>
          <p:cNvPr id="101379" name="Rectangle 3"/>
          <p:cNvSpPr>
            <a:spLocks noGrp="1" noChangeArrowheads="1"/>
          </p:cNvSpPr>
          <p:nvPr>
            <p:ph idx="1"/>
          </p:nvPr>
        </p:nvSpPr>
        <p:spPr>
          <a:xfrm>
            <a:off x="533400" y="1219200"/>
            <a:ext cx="4038600" cy="4419600"/>
          </a:xfrm>
        </p:spPr>
        <p:txBody>
          <a:bodyPr/>
          <a:lstStyle/>
          <a:p>
            <a:pPr marL="457200" indent="-457200"/>
            <a:r>
              <a:rPr lang="en-US" altLang="en-US" sz="2400" dirty="0"/>
              <a:t>The contour should be completed by passing between </a:t>
            </a:r>
            <a:r>
              <a:rPr lang="en-US" altLang="en-US" sz="2400" dirty="0">
                <a:solidFill>
                  <a:srgbClr val="FF0000"/>
                </a:solidFill>
              </a:rPr>
              <a:t>B3:C3</a:t>
            </a:r>
            <a:r>
              <a:rPr lang="en-US" altLang="en-US" sz="2400" dirty="0"/>
              <a:t>.</a:t>
            </a:r>
          </a:p>
          <a:p>
            <a:pPr marL="457200" indent="-457200"/>
            <a:r>
              <a:rPr lang="en-US" altLang="en-US" sz="2400" dirty="0"/>
              <a:t>This a better interpretation because:</a:t>
            </a:r>
          </a:p>
          <a:p>
            <a:pPr marL="838200" lvl="1" indent="-381000">
              <a:buFontTx/>
              <a:buAutoNum type="arabicPeriod"/>
            </a:pPr>
            <a:r>
              <a:rPr lang="en-US" altLang="en-US" sz="2400" dirty="0" smtClean="0">
                <a:solidFill>
                  <a:schemeClr val="tx1"/>
                </a:solidFill>
              </a:rPr>
              <a:t>The </a:t>
            </a:r>
            <a:r>
              <a:rPr lang="en-US" altLang="en-US" sz="2400" dirty="0">
                <a:solidFill>
                  <a:schemeClr val="tx1"/>
                </a:solidFill>
              </a:rPr>
              <a:t>contour is completed without violating the diagonal at </a:t>
            </a:r>
            <a:r>
              <a:rPr lang="en-US" altLang="en-US" sz="2400" dirty="0">
                <a:solidFill>
                  <a:srgbClr val="FF0000"/>
                </a:solidFill>
              </a:rPr>
              <a:t>C3:D4</a:t>
            </a:r>
            <a:r>
              <a:rPr lang="en-US" altLang="en-US" sz="2400" dirty="0">
                <a:solidFill>
                  <a:schemeClr val="tx1"/>
                </a:solidFill>
              </a:rPr>
              <a:t>.</a:t>
            </a:r>
          </a:p>
          <a:p>
            <a:pPr marL="838200" lvl="1" indent="-381000">
              <a:buFontTx/>
              <a:buAutoNum type="arabicPeriod"/>
            </a:pPr>
            <a:r>
              <a:rPr lang="en-US" altLang="en-US" sz="2400" dirty="0">
                <a:solidFill>
                  <a:schemeClr val="tx1"/>
                </a:solidFill>
              </a:rPr>
              <a:t>The 12 foot contour parallels the 14 foot contour.</a:t>
            </a:r>
          </a:p>
          <a:p>
            <a:pPr marL="457200" indent="-457200"/>
            <a:endParaRPr lang="en-US" altLang="en-US" dirty="0"/>
          </a:p>
        </p:txBody>
      </p:sp>
      <p:pic>
        <p:nvPicPr>
          <p:cNvPr id="101380" name="Picture 4" descr="TopoExGrid12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71600"/>
            <a:ext cx="4267200" cy="3602038"/>
          </a:xfrm>
          <a:prstGeom prst="rect">
            <a:avLst/>
          </a:prstGeom>
          <a:noFill/>
          <a:extLst>
            <a:ext uri="{909E8E84-426E-40DD-AFC4-6F175D3DCCD1}">
              <a14:hiddenFill xmlns:a14="http://schemas.microsoft.com/office/drawing/2010/main">
                <a:solidFill>
                  <a:srgbClr val="FFFFFF"/>
                </a:solidFill>
              </a14:hiddenFill>
            </a:ext>
          </a:extLst>
        </p:spPr>
      </p:pic>
      <p:sp>
        <p:nvSpPr>
          <p:cNvPr id="101381" name="Line 5"/>
          <p:cNvSpPr>
            <a:spLocks noChangeShapeType="1"/>
          </p:cNvSpPr>
          <p:nvPr/>
        </p:nvSpPr>
        <p:spPr bwMode="auto">
          <a:xfrm flipH="1" flipV="1">
            <a:off x="7239000" y="3446060"/>
            <a:ext cx="914400" cy="762000"/>
          </a:xfrm>
          <a:prstGeom prst="line">
            <a:avLst/>
          </a:prstGeom>
          <a:noFill/>
          <a:ln w="9525">
            <a:solidFill>
              <a:srgbClr val="FF191C"/>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Tree>
    <p:extLst>
      <p:ext uri="{BB962C8B-B14F-4D97-AF65-F5344CB8AC3E}">
        <p14:creationId xmlns:p14="http://schemas.microsoft.com/office/powerpoint/2010/main" val="3711229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13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7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37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3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P spid="10138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228600"/>
            <a:ext cx="7772400" cy="533400"/>
          </a:xfrm>
        </p:spPr>
        <p:txBody>
          <a:bodyPr/>
          <a:lstStyle/>
          <a:p>
            <a:r>
              <a:rPr lang="en-US" altLang="en-US" dirty="0">
                <a:solidFill>
                  <a:srgbClr val="FFFF00"/>
                </a:solidFill>
              </a:rPr>
              <a:t>Grid Example--cont.</a:t>
            </a:r>
          </a:p>
        </p:txBody>
      </p:sp>
      <p:sp>
        <p:nvSpPr>
          <p:cNvPr id="103427" name="Rectangle 3"/>
          <p:cNvSpPr>
            <a:spLocks noGrp="1" noChangeArrowheads="1"/>
          </p:cNvSpPr>
          <p:nvPr>
            <p:ph idx="1"/>
          </p:nvPr>
        </p:nvSpPr>
        <p:spPr>
          <a:xfrm>
            <a:off x="609600" y="1219200"/>
            <a:ext cx="3962400" cy="3200400"/>
          </a:xfrm>
        </p:spPr>
        <p:txBody>
          <a:bodyPr/>
          <a:lstStyle/>
          <a:p>
            <a:r>
              <a:rPr lang="en-US" altLang="en-US" sz="2400" dirty="0"/>
              <a:t>The 10 foot interval is completed in the same way.</a:t>
            </a:r>
          </a:p>
          <a:p>
            <a:r>
              <a:rPr lang="en-US" altLang="en-US" sz="2400" dirty="0"/>
              <a:t>At this point there is a danger of considering the map complete, but you must always check for a possible hill or depression on the map.</a:t>
            </a:r>
          </a:p>
          <a:p>
            <a:r>
              <a:rPr lang="en-US" altLang="en-US" sz="2400" dirty="0"/>
              <a:t>In this example there is 12 foot contour around </a:t>
            </a:r>
            <a:r>
              <a:rPr lang="en-US" altLang="en-US" sz="2400" dirty="0">
                <a:solidFill>
                  <a:srgbClr val="FF0000"/>
                </a:solidFill>
              </a:rPr>
              <a:t>C2</a:t>
            </a:r>
            <a:r>
              <a:rPr lang="en-US" altLang="en-US" sz="2400" dirty="0"/>
              <a:t>.</a:t>
            </a:r>
          </a:p>
        </p:txBody>
      </p:sp>
      <p:sp>
        <p:nvSpPr>
          <p:cNvPr id="103428" name="Rectangle 4"/>
          <p:cNvSpPr>
            <a:spLocks noChangeArrowheads="1"/>
          </p:cNvSpPr>
          <p:nvPr/>
        </p:nvSpPr>
        <p:spPr bwMode="auto">
          <a:xfrm>
            <a:off x="9069388" y="79136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endParaRPr lang="en-US" altLang="en-US" sz="2400" smtClean="0">
              <a:solidFill>
                <a:srgbClr val="000000"/>
              </a:solidFill>
            </a:endParaRPr>
          </a:p>
        </p:txBody>
      </p:sp>
      <p:pic>
        <p:nvPicPr>
          <p:cNvPr id="103429" name="Picture 5" descr="TopoExGrid10"/>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75000"/>
                    </a14:imgEffect>
                  </a14:imgLayer>
                </a14:imgProps>
              </a:ext>
              <a:ext uri="{28A0092B-C50C-407E-A947-70E740481C1C}">
                <a14:useLocalDpi xmlns:a14="http://schemas.microsoft.com/office/drawing/2010/main" val="0"/>
              </a:ext>
            </a:extLst>
          </a:blip>
          <a:srcRect/>
          <a:stretch>
            <a:fillRect/>
          </a:stretch>
        </p:blipFill>
        <p:spPr bwMode="auto">
          <a:xfrm>
            <a:off x="4572000" y="1142999"/>
            <a:ext cx="4407694" cy="3720910"/>
          </a:xfrm>
          <a:prstGeom prst="rect">
            <a:avLst/>
          </a:prstGeom>
          <a:noFill/>
          <a:extLst>
            <a:ext uri="{909E8E84-426E-40DD-AFC4-6F175D3DCCD1}">
              <a14:hiddenFill xmlns:a14="http://schemas.microsoft.com/office/drawing/2010/main">
                <a:solidFill>
                  <a:srgbClr val="FFFFFF"/>
                </a:solidFill>
              </a14:hiddenFill>
            </a:ext>
          </a:extLst>
        </p:spPr>
      </p:pic>
      <p:sp>
        <p:nvSpPr>
          <p:cNvPr id="103430" name="Line 6"/>
          <p:cNvSpPr>
            <a:spLocks noChangeShapeType="1"/>
          </p:cNvSpPr>
          <p:nvPr/>
        </p:nvSpPr>
        <p:spPr bwMode="auto">
          <a:xfrm>
            <a:off x="6096000" y="3124200"/>
            <a:ext cx="0" cy="838200"/>
          </a:xfrm>
          <a:prstGeom prst="line">
            <a:avLst/>
          </a:prstGeom>
          <a:noFill/>
          <a:ln w="12700">
            <a:solidFill>
              <a:srgbClr val="1A1F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103431" name="Line 7"/>
          <p:cNvSpPr>
            <a:spLocks noChangeShapeType="1"/>
          </p:cNvSpPr>
          <p:nvPr/>
        </p:nvSpPr>
        <p:spPr bwMode="auto">
          <a:xfrm flipH="1">
            <a:off x="5105400" y="3124200"/>
            <a:ext cx="990600" cy="0"/>
          </a:xfrm>
          <a:prstGeom prst="line">
            <a:avLst/>
          </a:prstGeom>
          <a:noFill/>
          <a:ln w="12700">
            <a:solidFill>
              <a:srgbClr val="1A1F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103432" name="Line 8"/>
          <p:cNvSpPr>
            <a:spLocks noChangeShapeType="1"/>
          </p:cNvSpPr>
          <p:nvPr/>
        </p:nvSpPr>
        <p:spPr bwMode="auto">
          <a:xfrm flipH="1">
            <a:off x="6172200" y="3124200"/>
            <a:ext cx="990600" cy="0"/>
          </a:xfrm>
          <a:prstGeom prst="line">
            <a:avLst/>
          </a:prstGeom>
          <a:noFill/>
          <a:ln w="12700">
            <a:solidFill>
              <a:srgbClr val="1A1F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103433" name="Line 9"/>
          <p:cNvSpPr>
            <a:spLocks noChangeShapeType="1"/>
          </p:cNvSpPr>
          <p:nvPr/>
        </p:nvSpPr>
        <p:spPr bwMode="auto">
          <a:xfrm>
            <a:off x="6096000" y="2286000"/>
            <a:ext cx="0" cy="838200"/>
          </a:xfrm>
          <a:prstGeom prst="line">
            <a:avLst/>
          </a:prstGeom>
          <a:noFill/>
          <a:ln w="12700">
            <a:solidFill>
              <a:srgbClr val="1A1F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Tree>
    <p:extLst>
      <p:ext uri="{BB962C8B-B14F-4D97-AF65-F5344CB8AC3E}">
        <p14:creationId xmlns:p14="http://schemas.microsoft.com/office/powerpoint/2010/main" val="957564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34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42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400300" y="228600"/>
            <a:ext cx="4343400" cy="533400"/>
          </a:xfrm>
        </p:spPr>
        <p:txBody>
          <a:bodyPr/>
          <a:lstStyle/>
          <a:p>
            <a:r>
              <a:rPr lang="en-US" altLang="en-US" sz="3600" dirty="0">
                <a:solidFill>
                  <a:srgbClr val="FFFF00"/>
                </a:solidFill>
              </a:rPr>
              <a:t>Grid Example--cont.</a:t>
            </a:r>
          </a:p>
        </p:txBody>
      </p:sp>
      <p:sp>
        <p:nvSpPr>
          <p:cNvPr id="105475" name="Rectangle 3"/>
          <p:cNvSpPr>
            <a:spLocks noGrp="1" noChangeArrowheads="1"/>
          </p:cNvSpPr>
          <p:nvPr>
            <p:ph idx="1"/>
          </p:nvPr>
        </p:nvSpPr>
        <p:spPr>
          <a:xfrm>
            <a:off x="381000" y="838200"/>
            <a:ext cx="4191000" cy="4572000"/>
          </a:xfrm>
        </p:spPr>
        <p:txBody>
          <a:bodyPr/>
          <a:lstStyle/>
          <a:p>
            <a:pPr>
              <a:lnSpc>
                <a:spcPct val="90000"/>
              </a:lnSpc>
            </a:pPr>
            <a:r>
              <a:rPr lang="en-US" altLang="en-US" dirty="0"/>
              <a:t>Putting in the 12 foot contour around </a:t>
            </a:r>
            <a:r>
              <a:rPr lang="en-US" altLang="en-US" dirty="0">
                <a:solidFill>
                  <a:srgbClr val="FF0000"/>
                </a:solidFill>
              </a:rPr>
              <a:t>C2</a:t>
            </a:r>
            <a:r>
              <a:rPr lang="en-US" altLang="en-US" dirty="0"/>
              <a:t> violates the diagonal between </a:t>
            </a:r>
            <a:r>
              <a:rPr lang="en-US" altLang="en-US" dirty="0">
                <a:solidFill>
                  <a:srgbClr val="FF0000"/>
                </a:solidFill>
              </a:rPr>
              <a:t>C2</a:t>
            </a:r>
            <a:r>
              <a:rPr lang="en-US" altLang="en-US" dirty="0"/>
              <a:t> and </a:t>
            </a:r>
            <a:r>
              <a:rPr lang="en-US" altLang="en-US" dirty="0">
                <a:solidFill>
                  <a:srgbClr val="FF0000"/>
                </a:solidFill>
              </a:rPr>
              <a:t>B3</a:t>
            </a:r>
            <a:r>
              <a:rPr lang="en-US" altLang="en-US" dirty="0"/>
              <a:t>.</a:t>
            </a:r>
          </a:p>
          <a:p>
            <a:pPr>
              <a:lnSpc>
                <a:spcPct val="90000"/>
              </a:lnSpc>
            </a:pPr>
            <a:r>
              <a:rPr lang="en-US" altLang="en-US" dirty="0"/>
              <a:t>This is acceptable because it should be clear that a valley exists from </a:t>
            </a:r>
            <a:r>
              <a:rPr lang="en-US" altLang="en-US" dirty="0">
                <a:solidFill>
                  <a:srgbClr val="FF0000"/>
                </a:solidFill>
              </a:rPr>
              <a:t>A2</a:t>
            </a:r>
            <a:r>
              <a:rPr lang="en-US" altLang="en-US" dirty="0"/>
              <a:t> through </a:t>
            </a:r>
            <a:r>
              <a:rPr lang="en-US" altLang="en-US" dirty="0">
                <a:solidFill>
                  <a:srgbClr val="FF0000"/>
                </a:solidFill>
              </a:rPr>
              <a:t>B2</a:t>
            </a:r>
            <a:r>
              <a:rPr lang="en-US" altLang="en-US" dirty="0"/>
              <a:t> through </a:t>
            </a:r>
            <a:r>
              <a:rPr lang="en-US" altLang="en-US" dirty="0">
                <a:solidFill>
                  <a:srgbClr val="FF0000"/>
                </a:solidFill>
              </a:rPr>
              <a:t>C3</a:t>
            </a:r>
            <a:r>
              <a:rPr lang="en-US" altLang="en-US" dirty="0"/>
              <a:t> and then to at least </a:t>
            </a:r>
            <a:r>
              <a:rPr lang="en-US" altLang="en-US" dirty="0">
                <a:solidFill>
                  <a:srgbClr val="FF0000"/>
                </a:solidFill>
              </a:rPr>
              <a:t>C2</a:t>
            </a:r>
            <a:r>
              <a:rPr lang="en-US" altLang="en-US" dirty="0"/>
              <a:t>.</a:t>
            </a:r>
          </a:p>
          <a:p>
            <a:endParaRPr lang="en-US" altLang="en-US" dirty="0"/>
          </a:p>
        </p:txBody>
      </p:sp>
      <p:pic>
        <p:nvPicPr>
          <p:cNvPr id="105476" name="Picture 4" descr="TopoExGrid12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75000"/>
                    </a14:imgEffect>
                  </a14:imgLayer>
                </a14:imgProps>
              </a:ext>
              <a:ext uri="{28A0092B-C50C-407E-A947-70E740481C1C}">
                <a14:useLocalDpi xmlns:a14="http://schemas.microsoft.com/office/drawing/2010/main" val="0"/>
              </a:ext>
            </a:extLst>
          </a:blip>
          <a:srcRect/>
          <a:stretch>
            <a:fillRect/>
          </a:stretch>
        </p:blipFill>
        <p:spPr bwMode="auto">
          <a:xfrm>
            <a:off x="4495800" y="1369325"/>
            <a:ext cx="4407694" cy="3718993"/>
          </a:xfrm>
          <a:prstGeom prst="rect">
            <a:avLst/>
          </a:prstGeom>
          <a:noFill/>
          <a:extLst>
            <a:ext uri="{909E8E84-426E-40DD-AFC4-6F175D3DCCD1}">
              <a14:hiddenFill xmlns:a14="http://schemas.microsoft.com/office/drawing/2010/main">
                <a:solidFill>
                  <a:srgbClr val="FFFFFF"/>
                </a:solidFill>
              </a14:hiddenFill>
            </a:ext>
          </a:extLst>
        </p:spPr>
      </p:pic>
      <p:sp>
        <p:nvSpPr>
          <p:cNvPr id="105477" name="Line 5"/>
          <p:cNvSpPr>
            <a:spLocks noChangeShapeType="1"/>
          </p:cNvSpPr>
          <p:nvPr/>
        </p:nvSpPr>
        <p:spPr bwMode="auto">
          <a:xfrm>
            <a:off x="6324600" y="2971800"/>
            <a:ext cx="914400" cy="762000"/>
          </a:xfrm>
          <a:prstGeom prst="line">
            <a:avLst/>
          </a:prstGeom>
          <a:noFill/>
          <a:ln w="12700">
            <a:solidFill>
              <a:srgbClr val="FF191C"/>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105478" name="Freeform 6"/>
          <p:cNvSpPr>
            <a:spLocks/>
          </p:cNvSpPr>
          <p:nvPr/>
        </p:nvSpPr>
        <p:spPr bwMode="auto">
          <a:xfrm>
            <a:off x="6324600" y="1371600"/>
            <a:ext cx="990600" cy="2362200"/>
          </a:xfrm>
          <a:custGeom>
            <a:avLst/>
            <a:gdLst>
              <a:gd name="T0" fmla="*/ 0 w 624"/>
              <a:gd name="T1" fmla="*/ 0 h 1488"/>
              <a:gd name="T2" fmla="*/ 0 w 624"/>
              <a:gd name="T3" fmla="*/ 480 h 1488"/>
              <a:gd name="T4" fmla="*/ 624 w 624"/>
              <a:gd name="T5" fmla="*/ 1008 h 1488"/>
              <a:gd name="T6" fmla="*/ 336 w 624"/>
              <a:gd name="T7" fmla="*/ 1488 h 1488"/>
            </a:gdLst>
            <a:ahLst/>
            <a:cxnLst>
              <a:cxn ang="0">
                <a:pos x="T0" y="T1"/>
              </a:cxn>
              <a:cxn ang="0">
                <a:pos x="T2" y="T3"/>
              </a:cxn>
              <a:cxn ang="0">
                <a:pos x="T4" y="T5"/>
              </a:cxn>
              <a:cxn ang="0">
                <a:pos x="T6" y="T7"/>
              </a:cxn>
            </a:cxnLst>
            <a:rect l="0" t="0" r="r" b="b"/>
            <a:pathLst>
              <a:path w="624" h="1488">
                <a:moveTo>
                  <a:pt x="0" y="0"/>
                </a:moveTo>
                <a:lnTo>
                  <a:pt x="0" y="480"/>
                </a:lnTo>
                <a:lnTo>
                  <a:pt x="624" y="1008"/>
                </a:lnTo>
                <a:lnTo>
                  <a:pt x="336" y="1488"/>
                </a:lnTo>
              </a:path>
            </a:pathLst>
          </a:custGeom>
          <a:noFill/>
          <a:ln w="19050" cmpd="sng">
            <a:solidFill>
              <a:srgbClr val="51CB1A"/>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Tree>
    <p:extLst>
      <p:ext uri="{BB962C8B-B14F-4D97-AF65-F5344CB8AC3E}">
        <p14:creationId xmlns:p14="http://schemas.microsoft.com/office/powerpoint/2010/main" val="3117617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4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4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P spid="105477" grpId="0" animBg="1"/>
      <p:bldP spid="10547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8763000" y="6477000"/>
            <a:ext cx="381000" cy="381000"/>
          </a:xfrm>
          <a:prstGeom prst="rect">
            <a:avLst/>
          </a:prstGeom>
          <a:gradFill rotWithShape="1">
            <a:gsLst>
              <a:gs pos="0">
                <a:schemeClr val="bg1"/>
              </a:gs>
              <a:gs pos="100000">
                <a:srgbClr val="4DCFA7"/>
              </a:gs>
            </a:gsLst>
            <a:lin ang="5400000" scaled="1"/>
          </a:gradFill>
          <a:ln w="9525">
            <a:solidFill>
              <a:schemeClr val="tx1"/>
            </a:solidFill>
            <a:miter lim="800000"/>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32772" name="Rectangle 9"/>
          <p:cNvSpPr>
            <a:spLocks noChangeArrowheads="1"/>
          </p:cNvSpPr>
          <p:nvPr/>
        </p:nvSpPr>
        <p:spPr bwMode="auto">
          <a:xfrm>
            <a:off x="0" y="6477000"/>
            <a:ext cx="8763000" cy="381000"/>
          </a:xfrm>
          <a:prstGeom prst="rect">
            <a:avLst/>
          </a:prstGeom>
          <a:solidFill>
            <a:srgbClr val="FFCCCC"/>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smtClean="0">
              <a:solidFill>
                <a:srgbClr val="000000"/>
              </a:solidFill>
            </a:endParaRPr>
          </a:p>
        </p:txBody>
      </p:sp>
      <p:pic>
        <p:nvPicPr>
          <p:cNvPr id="32774" name="Picture 8"/>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75000"/>
                    </a14:imgEffect>
                  </a14:imgLayer>
                </a14:imgProps>
              </a:ext>
              <a:ext uri="{28A0092B-C50C-407E-A947-70E740481C1C}">
                <a14:useLocalDpi xmlns:a14="http://schemas.microsoft.com/office/drawing/2010/main" val="0"/>
              </a:ext>
            </a:extLst>
          </a:blip>
          <a:srcRect/>
          <a:stretch>
            <a:fillRect/>
          </a:stretch>
        </p:blipFill>
        <p:spPr bwMode="auto">
          <a:xfrm>
            <a:off x="2443163" y="0"/>
            <a:ext cx="5710237"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Box 8"/>
          <p:cNvSpPr txBox="1">
            <a:spLocks noChangeArrowheads="1"/>
          </p:cNvSpPr>
          <p:nvPr/>
        </p:nvSpPr>
        <p:spPr bwMode="auto">
          <a:xfrm>
            <a:off x="0" y="1524000"/>
            <a:ext cx="2438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r>
              <a:rPr lang="en-US" altLang="en-US" sz="3600" dirty="0" smtClean="0">
                <a:solidFill>
                  <a:srgbClr val="FF0000"/>
                </a:solidFill>
              </a:rPr>
              <a:t>Contours at 1 ft. Intervals</a:t>
            </a:r>
          </a:p>
        </p:txBody>
      </p:sp>
    </p:spTree>
    <p:extLst>
      <p:ext uri="{BB962C8B-B14F-4D97-AF65-F5344CB8AC3E}">
        <p14:creationId xmlns:p14="http://schemas.microsoft.com/office/powerpoint/2010/main" val="7560806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Contours at 5 ft. Intervals</a:t>
            </a:r>
            <a:endParaRPr lang="en-US" dirty="0">
              <a:solidFill>
                <a:srgbClr val="FFFF00"/>
              </a:solidFill>
            </a:endParaRPr>
          </a:p>
        </p:txBody>
      </p:sp>
      <p:pic>
        <p:nvPicPr>
          <p:cNvPr id="4" name="Content Placeholder 3" descr="Contouring - Windows Internet Explore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contrast="19000"/>
                    </a14:imgEffect>
                  </a14:imgLayer>
                </a14:imgProps>
              </a:ext>
              <a:ext uri="{28A0092B-C50C-407E-A947-70E740481C1C}">
                <a14:useLocalDpi xmlns:a14="http://schemas.microsoft.com/office/drawing/2010/main" val="0"/>
              </a:ext>
            </a:extLst>
          </a:blip>
          <a:srcRect l="21549" t="23193" r="21885" b="8576"/>
          <a:stretch/>
        </p:blipFill>
        <p:spPr>
          <a:xfrm>
            <a:off x="838200" y="1600200"/>
            <a:ext cx="7287306" cy="4684615"/>
          </a:xfrm>
        </p:spPr>
      </p:pic>
    </p:spTree>
    <p:extLst>
      <p:ext uri="{BB962C8B-B14F-4D97-AF65-F5344CB8AC3E}">
        <p14:creationId xmlns:p14="http://schemas.microsoft.com/office/powerpoint/2010/main" val="2350615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52400" y="304800"/>
            <a:ext cx="845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r>
              <a:rPr lang="en-US" altLang="en-US" sz="3200" u="sng" dirty="0" smtClean="0">
                <a:solidFill>
                  <a:srgbClr val="FF0000"/>
                </a:solidFill>
                <a:effectLst>
                  <a:outerShdw blurRad="38100" dist="38100" dir="2700000" algn="tl">
                    <a:srgbClr val="000000">
                      <a:alpha val="43137"/>
                    </a:srgbClr>
                  </a:outerShdw>
                </a:effectLst>
                <a:latin typeface="Times New Roman" pitchFamily="18" charset="0"/>
              </a:rPr>
              <a:t>CHARACTERISTICS OF CONTOURS</a:t>
            </a:r>
          </a:p>
          <a:p>
            <a:pPr eaLnBrk="1" fontAlgn="base" hangingPunct="1">
              <a:spcBef>
                <a:spcPct val="0"/>
              </a:spcBef>
              <a:spcAft>
                <a:spcPct val="0"/>
              </a:spcAft>
            </a:pPr>
            <a:r>
              <a:rPr lang="en-US" altLang="en-US" sz="3200" dirty="0" smtClean="0">
                <a:solidFill>
                  <a:srgbClr val="000000"/>
                </a:solidFill>
                <a:latin typeface="Times New Roman" pitchFamily="18" charset="0"/>
              </a:rPr>
              <a:t>  </a:t>
            </a:r>
          </a:p>
          <a:p>
            <a:pPr algn="just" eaLnBrk="1" fontAlgn="base" hangingPunct="1">
              <a:spcBef>
                <a:spcPct val="0"/>
              </a:spcBef>
              <a:spcAft>
                <a:spcPct val="0"/>
              </a:spcAft>
            </a:pPr>
            <a:r>
              <a:rPr lang="en-US" altLang="en-US" sz="3200" dirty="0" smtClean="0">
                <a:solidFill>
                  <a:srgbClr val="CC3300"/>
                </a:solidFill>
                <a:latin typeface="Times New Roman" pitchFamily="18" charset="0"/>
              </a:rPr>
              <a:t>  </a:t>
            </a:r>
            <a:endParaRPr lang="en-US" altLang="en-US" sz="3200" b="0" dirty="0" smtClean="0">
              <a:solidFill>
                <a:srgbClr val="000000"/>
              </a:solidFill>
              <a:latin typeface="Times New Roman" pitchFamily="18" charset="0"/>
            </a:endParaRPr>
          </a:p>
        </p:txBody>
      </p:sp>
      <p:sp>
        <p:nvSpPr>
          <p:cNvPr id="16387" name="Text Box 5"/>
          <p:cNvSpPr txBox="1">
            <a:spLocks noChangeArrowheads="1"/>
          </p:cNvSpPr>
          <p:nvPr/>
        </p:nvSpPr>
        <p:spPr bwMode="auto">
          <a:xfrm>
            <a:off x="381000" y="1371600"/>
            <a:ext cx="3200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fontAlgn="base" hangingPunct="1">
              <a:spcBef>
                <a:spcPct val="50000"/>
              </a:spcBef>
              <a:spcAft>
                <a:spcPct val="0"/>
              </a:spcAft>
            </a:pPr>
            <a:r>
              <a:rPr lang="en-US" altLang="en-US" sz="3200" dirty="0" smtClean="0">
                <a:solidFill>
                  <a:srgbClr val="000000"/>
                </a:solidFill>
                <a:latin typeface="Times New Roman" pitchFamily="18" charset="0"/>
              </a:rPr>
              <a:t>vi) </a:t>
            </a:r>
            <a:r>
              <a:rPr lang="en-US" altLang="en-US" sz="3200" dirty="0" smtClean="0">
                <a:effectLst>
                  <a:outerShdw blurRad="38100" dist="38100" dir="2700000" algn="tl">
                    <a:srgbClr val="000000">
                      <a:alpha val="43137"/>
                    </a:srgbClr>
                  </a:outerShdw>
                </a:effectLst>
                <a:latin typeface="+mn-lt"/>
              </a:rPr>
              <a:t>A series of closed contour lines on the map indicate</a:t>
            </a:r>
            <a:r>
              <a:rPr lang="en-US" altLang="en-US" sz="3200" dirty="0" smtClean="0">
                <a:solidFill>
                  <a:srgbClr val="000099"/>
                </a:solidFill>
                <a:effectLst>
                  <a:outerShdw blurRad="38100" dist="38100" dir="2700000" algn="tl">
                    <a:srgbClr val="000000">
                      <a:alpha val="43137"/>
                    </a:srgbClr>
                  </a:outerShdw>
                </a:effectLst>
                <a:latin typeface="+mn-lt"/>
              </a:rPr>
              <a:t> </a:t>
            </a:r>
            <a:r>
              <a:rPr lang="en-US" altLang="en-US" sz="3200" dirty="0" smtClean="0">
                <a:solidFill>
                  <a:srgbClr val="FF0000"/>
                </a:solidFill>
                <a:effectLst>
                  <a:outerShdw blurRad="38100" dist="38100" dir="2700000" algn="tl">
                    <a:srgbClr val="000000">
                      <a:alpha val="43137"/>
                    </a:srgbClr>
                  </a:outerShdw>
                </a:effectLst>
                <a:latin typeface="+mn-lt"/>
              </a:rPr>
              <a:t>a depression</a:t>
            </a:r>
            <a:r>
              <a:rPr lang="en-US" altLang="en-US" sz="3200" dirty="0" smtClean="0">
                <a:solidFill>
                  <a:srgbClr val="000099"/>
                </a:solidFill>
                <a:effectLst>
                  <a:outerShdw blurRad="38100" dist="38100" dir="2700000" algn="tl">
                    <a:srgbClr val="000000">
                      <a:alpha val="43137"/>
                    </a:srgbClr>
                  </a:outerShdw>
                </a:effectLst>
                <a:latin typeface="+mn-lt"/>
              </a:rPr>
              <a:t> </a:t>
            </a:r>
            <a:r>
              <a:rPr lang="en-US" altLang="en-US" sz="3200" dirty="0" smtClean="0">
                <a:effectLst>
                  <a:outerShdw blurRad="38100" dist="38100" dir="2700000" algn="tl">
                    <a:srgbClr val="000000">
                      <a:alpha val="43137"/>
                    </a:srgbClr>
                  </a:outerShdw>
                </a:effectLst>
                <a:latin typeface="+mn-lt"/>
              </a:rPr>
              <a:t>if the higher values are outside</a:t>
            </a:r>
          </a:p>
        </p:txBody>
      </p:sp>
      <p:sp>
        <p:nvSpPr>
          <p:cNvPr id="16388" name="Line 6"/>
          <p:cNvSpPr>
            <a:spLocks noChangeShapeType="1"/>
          </p:cNvSpPr>
          <p:nvPr/>
        </p:nvSpPr>
        <p:spPr bwMode="auto">
          <a:xfrm>
            <a:off x="4648200" y="914400"/>
            <a:ext cx="0" cy="2438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6389" name="Line 7"/>
          <p:cNvSpPr>
            <a:spLocks noChangeShapeType="1"/>
          </p:cNvSpPr>
          <p:nvPr/>
        </p:nvSpPr>
        <p:spPr bwMode="auto">
          <a:xfrm>
            <a:off x="4648200" y="3352800"/>
            <a:ext cx="403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6390" name="Line 8"/>
          <p:cNvSpPr>
            <a:spLocks noChangeShapeType="1"/>
          </p:cNvSpPr>
          <p:nvPr/>
        </p:nvSpPr>
        <p:spPr bwMode="auto">
          <a:xfrm>
            <a:off x="4648200" y="1066800"/>
            <a:ext cx="38862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6391" name="Line 9"/>
          <p:cNvSpPr>
            <a:spLocks noChangeShapeType="1"/>
          </p:cNvSpPr>
          <p:nvPr/>
        </p:nvSpPr>
        <p:spPr bwMode="auto">
          <a:xfrm>
            <a:off x="4648200" y="2209800"/>
            <a:ext cx="32004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6392" name="Line 10"/>
          <p:cNvSpPr>
            <a:spLocks noChangeShapeType="1"/>
          </p:cNvSpPr>
          <p:nvPr/>
        </p:nvSpPr>
        <p:spPr bwMode="auto">
          <a:xfrm>
            <a:off x="4648200" y="1600200"/>
            <a:ext cx="35052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6393" name="Line 11"/>
          <p:cNvSpPr>
            <a:spLocks noChangeShapeType="1"/>
          </p:cNvSpPr>
          <p:nvPr/>
        </p:nvSpPr>
        <p:spPr bwMode="auto">
          <a:xfrm>
            <a:off x="4648200" y="2743200"/>
            <a:ext cx="35052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6394" name="Line 16"/>
          <p:cNvSpPr>
            <a:spLocks noChangeShapeType="1"/>
          </p:cNvSpPr>
          <p:nvPr/>
        </p:nvSpPr>
        <p:spPr bwMode="auto">
          <a:xfrm>
            <a:off x="4876800" y="1066800"/>
            <a:ext cx="0" cy="3886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6395" name="Line 17"/>
          <p:cNvSpPr>
            <a:spLocks noChangeShapeType="1"/>
          </p:cNvSpPr>
          <p:nvPr/>
        </p:nvSpPr>
        <p:spPr bwMode="auto">
          <a:xfrm>
            <a:off x="8534400" y="1066800"/>
            <a:ext cx="0" cy="39624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6396" name="Oval 18"/>
          <p:cNvSpPr>
            <a:spLocks noChangeArrowheads="1"/>
          </p:cNvSpPr>
          <p:nvPr/>
        </p:nvSpPr>
        <p:spPr bwMode="auto">
          <a:xfrm>
            <a:off x="4876800" y="4038600"/>
            <a:ext cx="3657600" cy="1905000"/>
          </a:xfrm>
          <a:prstGeom prst="ellipse">
            <a:avLst/>
          </a:prstGeom>
          <a:solidFill>
            <a:schemeClr val="bg1"/>
          </a:solidFill>
          <a:ln w="28575">
            <a:solidFill>
              <a:srgbClr val="008000"/>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16397" name="Oval 22"/>
          <p:cNvSpPr>
            <a:spLocks noChangeArrowheads="1"/>
          </p:cNvSpPr>
          <p:nvPr/>
        </p:nvSpPr>
        <p:spPr bwMode="auto">
          <a:xfrm>
            <a:off x="6324600" y="4876800"/>
            <a:ext cx="685800" cy="381000"/>
          </a:xfrm>
          <a:prstGeom prst="ellipse">
            <a:avLst/>
          </a:prstGeom>
          <a:solidFill>
            <a:schemeClr val="bg1"/>
          </a:solidFill>
          <a:ln w="9525">
            <a:solidFill>
              <a:srgbClr val="008000"/>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fontAlgn="base" hangingPunct="1">
              <a:spcBef>
                <a:spcPct val="0"/>
              </a:spcBef>
              <a:spcAft>
                <a:spcPct val="0"/>
              </a:spcAft>
            </a:pPr>
            <a:endParaRPr lang="en-US" altLang="en-US" smtClean="0">
              <a:solidFill>
                <a:srgbClr val="000000"/>
              </a:solidFill>
            </a:endParaRPr>
          </a:p>
        </p:txBody>
      </p:sp>
      <p:sp>
        <p:nvSpPr>
          <p:cNvPr id="16398" name="Text Box 23"/>
          <p:cNvSpPr txBox="1">
            <a:spLocks noChangeArrowheads="1"/>
          </p:cNvSpPr>
          <p:nvPr/>
        </p:nvSpPr>
        <p:spPr bwMode="auto">
          <a:xfrm>
            <a:off x="6019800" y="60960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dirty="0" smtClean="0">
                <a:solidFill>
                  <a:srgbClr val="FF0000"/>
                </a:solidFill>
                <a:effectLst>
                  <a:outerShdw blurRad="38100" dist="38100" dir="2700000" algn="tl">
                    <a:srgbClr val="000000">
                      <a:alpha val="43137"/>
                    </a:srgbClr>
                  </a:outerShdw>
                </a:effectLst>
              </a:rPr>
              <a:t>A DEPRESSION</a:t>
            </a:r>
          </a:p>
        </p:txBody>
      </p:sp>
      <p:sp>
        <p:nvSpPr>
          <p:cNvPr id="16399" name="Text Box 25"/>
          <p:cNvSpPr txBox="1">
            <a:spLocks noChangeArrowheads="1"/>
          </p:cNvSpPr>
          <p:nvPr/>
        </p:nvSpPr>
        <p:spPr bwMode="auto">
          <a:xfrm>
            <a:off x="4191000" y="25146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endParaRPr lang="en-US" altLang="en-US" smtClean="0">
              <a:solidFill>
                <a:srgbClr val="000000"/>
              </a:solidFill>
            </a:endParaRPr>
          </a:p>
        </p:txBody>
      </p:sp>
      <p:sp>
        <p:nvSpPr>
          <p:cNvPr id="16400" name="Text Box 28"/>
          <p:cNvSpPr txBox="1">
            <a:spLocks noChangeArrowheads="1"/>
          </p:cNvSpPr>
          <p:nvPr/>
        </p:nvSpPr>
        <p:spPr bwMode="auto">
          <a:xfrm>
            <a:off x="4191000" y="8382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endParaRPr lang="en-US" altLang="en-US" smtClean="0">
              <a:solidFill>
                <a:srgbClr val="000000"/>
              </a:solidFill>
            </a:endParaRPr>
          </a:p>
        </p:txBody>
      </p:sp>
      <p:sp>
        <p:nvSpPr>
          <p:cNvPr id="16401" name="Text Box 43"/>
          <p:cNvSpPr txBox="1">
            <a:spLocks noChangeArrowheads="1"/>
          </p:cNvSpPr>
          <p:nvPr/>
        </p:nvSpPr>
        <p:spPr bwMode="auto">
          <a:xfrm>
            <a:off x="6400800" y="44196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sz="1600" smtClean="0">
                <a:solidFill>
                  <a:srgbClr val="000000"/>
                </a:solidFill>
              </a:rPr>
              <a:t>70</a:t>
            </a:r>
          </a:p>
        </p:txBody>
      </p:sp>
      <p:sp>
        <p:nvSpPr>
          <p:cNvPr id="16402" name="Oval 53"/>
          <p:cNvSpPr>
            <a:spLocks noChangeArrowheads="1"/>
          </p:cNvSpPr>
          <p:nvPr/>
        </p:nvSpPr>
        <p:spPr bwMode="auto">
          <a:xfrm>
            <a:off x="5334000" y="4343400"/>
            <a:ext cx="2819400" cy="1295400"/>
          </a:xfrm>
          <a:prstGeom prst="ellipse">
            <a:avLst/>
          </a:prstGeom>
          <a:solidFill>
            <a:schemeClr val="bg1"/>
          </a:solidFill>
          <a:ln w="28575">
            <a:solidFill>
              <a:srgbClr val="008000"/>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fontAlgn="base" hangingPunct="1">
              <a:spcBef>
                <a:spcPct val="0"/>
              </a:spcBef>
              <a:spcAft>
                <a:spcPct val="0"/>
              </a:spcAft>
            </a:pPr>
            <a:endParaRPr lang="en-US" altLang="en-US" smtClean="0">
              <a:solidFill>
                <a:srgbClr val="000000"/>
              </a:solidFill>
            </a:endParaRPr>
          </a:p>
        </p:txBody>
      </p:sp>
      <p:sp>
        <p:nvSpPr>
          <p:cNvPr id="16403" name="Oval 54"/>
          <p:cNvSpPr>
            <a:spLocks noChangeArrowheads="1"/>
          </p:cNvSpPr>
          <p:nvPr/>
        </p:nvSpPr>
        <p:spPr bwMode="auto">
          <a:xfrm>
            <a:off x="5715000" y="4572000"/>
            <a:ext cx="2133600" cy="838200"/>
          </a:xfrm>
          <a:prstGeom prst="ellipse">
            <a:avLst/>
          </a:prstGeom>
          <a:solidFill>
            <a:schemeClr val="bg1"/>
          </a:solidFill>
          <a:ln w="28575">
            <a:solidFill>
              <a:srgbClr val="008000"/>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16404" name="Oval 55"/>
          <p:cNvSpPr>
            <a:spLocks noChangeArrowheads="1"/>
          </p:cNvSpPr>
          <p:nvPr/>
        </p:nvSpPr>
        <p:spPr bwMode="auto">
          <a:xfrm>
            <a:off x="6019800" y="4724400"/>
            <a:ext cx="1524000" cy="533400"/>
          </a:xfrm>
          <a:prstGeom prst="ellipse">
            <a:avLst/>
          </a:prstGeom>
          <a:solidFill>
            <a:schemeClr val="bg1"/>
          </a:solidFill>
          <a:ln w="28575">
            <a:solidFill>
              <a:srgbClr val="008000"/>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16405" name="Oval 56"/>
          <p:cNvSpPr>
            <a:spLocks noChangeArrowheads="1"/>
          </p:cNvSpPr>
          <p:nvPr/>
        </p:nvSpPr>
        <p:spPr bwMode="auto">
          <a:xfrm>
            <a:off x="6324600" y="4876800"/>
            <a:ext cx="914400" cy="228600"/>
          </a:xfrm>
          <a:prstGeom prst="ellipse">
            <a:avLst/>
          </a:prstGeom>
          <a:solidFill>
            <a:schemeClr val="bg1"/>
          </a:solidFill>
          <a:ln w="28575">
            <a:solidFill>
              <a:srgbClr val="008000"/>
            </a:solidFill>
            <a:round/>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16406" name="Line 57"/>
          <p:cNvSpPr>
            <a:spLocks noChangeShapeType="1"/>
          </p:cNvSpPr>
          <p:nvPr/>
        </p:nvSpPr>
        <p:spPr bwMode="auto">
          <a:xfrm flipV="1">
            <a:off x="5334000" y="1600200"/>
            <a:ext cx="0" cy="33528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6407" name="Line 58"/>
          <p:cNvSpPr>
            <a:spLocks noChangeShapeType="1"/>
          </p:cNvSpPr>
          <p:nvPr/>
        </p:nvSpPr>
        <p:spPr bwMode="auto">
          <a:xfrm flipV="1">
            <a:off x="5715000" y="2133600"/>
            <a:ext cx="0" cy="28194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6408" name="Line 59"/>
          <p:cNvSpPr>
            <a:spLocks noChangeShapeType="1"/>
          </p:cNvSpPr>
          <p:nvPr/>
        </p:nvSpPr>
        <p:spPr bwMode="auto">
          <a:xfrm flipV="1">
            <a:off x="6019800" y="2743200"/>
            <a:ext cx="0" cy="22098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6409" name="Line 60"/>
          <p:cNvSpPr>
            <a:spLocks noChangeShapeType="1"/>
          </p:cNvSpPr>
          <p:nvPr/>
        </p:nvSpPr>
        <p:spPr bwMode="auto">
          <a:xfrm flipV="1">
            <a:off x="6324600" y="3352800"/>
            <a:ext cx="0" cy="1600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6410" name="Line 61"/>
          <p:cNvSpPr>
            <a:spLocks noChangeShapeType="1"/>
          </p:cNvSpPr>
          <p:nvPr/>
        </p:nvSpPr>
        <p:spPr bwMode="auto">
          <a:xfrm flipV="1">
            <a:off x="7239000" y="3352800"/>
            <a:ext cx="0" cy="1600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6411" name="Line 62"/>
          <p:cNvSpPr>
            <a:spLocks noChangeShapeType="1"/>
          </p:cNvSpPr>
          <p:nvPr/>
        </p:nvSpPr>
        <p:spPr bwMode="auto">
          <a:xfrm flipV="1">
            <a:off x="7543800" y="2743200"/>
            <a:ext cx="0" cy="22860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6412" name="Line 63"/>
          <p:cNvSpPr>
            <a:spLocks noChangeShapeType="1"/>
          </p:cNvSpPr>
          <p:nvPr/>
        </p:nvSpPr>
        <p:spPr bwMode="auto">
          <a:xfrm flipV="1">
            <a:off x="7848600" y="2133600"/>
            <a:ext cx="0" cy="2895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6413" name="Line 64"/>
          <p:cNvSpPr>
            <a:spLocks noChangeShapeType="1"/>
          </p:cNvSpPr>
          <p:nvPr/>
        </p:nvSpPr>
        <p:spPr bwMode="auto">
          <a:xfrm flipV="1">
            <a:off x="8153400" y="1600200"/>
            <a:ext cx="0" cy="34290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6414" name="Freeform 65"/>
          <p:cNvSpPr>
            <a:spLocks/>
          </p:cNvSpPr>
          <p:nvPr/>
        </p:nvSpPr>
        <p:spPr bwMode="auto">
          <a:xfrm>
            <a:off x="4876800" y="812800"/>
            <a:ext cx="3797300" cy="2654300"/>
          </a:xfrm>
          <a:custGeom>
            <a:avLst/>
            <a:gdLst>
              <a:gd name="T0" fmla="*/ 0 w 2392"/>
              <a:gd name="T1" fmla="*/ 2147483647 h 1672"/>
              <a:gd name="T2" fmla="*/ 2147483647 w 2392"/>
              <a:gd name="T3" fmla="*/ 2147483647 h 1672"/>
              <a:gd name="T4" fmla="*/ 2147483647 w 2392"/>
              <a:gd name="T5" fmla="*/ 2147483647 h 1672"/>
              <a:gd name="T6" fmla="*/ 2147483647 w 2392"/>
              <a:gd name="T7" fmla="*/ 2147483647 h 1672"/>
              <a:gd name="T8" fmla="*/ 2147483647 w 2392"/>
              <a:gd name="T9" fmla="*/ 2147483647 h 1672"/>
              <a:gd name="T10" fmla="*/ 2147483647 w 2392"/>
              <a:gd name="T11" fmla="*/ 2147483647 h 1672"/>
              <a:gd name="T12" fmla="*/ 2147483647 w 2392"/>
              <a:gd name="T13" fmla="*/ 2147483647 h 1672"/>
              <a:gd name="T14" fmla="*/ 2147483647 w 2392"/>
              <a:gd name="T15" fmla="*/ 2147483647 h 1672"/>
              <a:gd name="T16" fmla="*/ 2147483647 w 2392"/>
              <a:gd name="T17" fmla="*/ 2147483647 h 1672"/>
              <a:gd name="T18" fmla="*/ 2147483647 w 2392"/>
              <a:gd name="T19" fmla="*/ 2147483647 h 1672"/>
              <a:gd name="T20" fmla="*/ 2147483647 w 2392"/>
              <a:gd name="T21" fmla="*/ 2147483647 h 1672"/>
              <a:gd name="T22" fmla="*/ 2147483647 w 2392"/>
              <a:gd name="T23" fmla="*/ 2147483647 h 1672"/>
              <a:gd name="T24" fmla="*/ 2147483647 w 2392"/>
              <a:gd name="T25" fmla="*/ 2147483647 h 1672"/>
              <a:gd name="T26" fmla="*/ 2147483647 w 2392"/>
              <a:gd name="T27" fmla="*/ 2147483647 h 1672"/>
              <a:gd name="T28" fmla="*/ 2147483647 w 2392"/>
              <a:gd name="T29" fmla="*/ 2147483647 h 1672"/>
              <a:gd name="T30" fmla="*/ 2147483647 w 2392"/>
              <a:gd name="T31" fmla="*/ 2147483647 h 1672"/>
              <a:gd name="T32" fmla="*/ 2147483647 w 2392"/>
              <a:gd name="T33" fmla="*/ 2147483647 h 1672"/>
              <a:gd name="T34" fmla="*/ 2147483647 w 2392"/>
              <a:gd name="T35" fmla="*/ 2147483647 h 1672"/>
              <a:gd name="T36" fmla="*/ 2147483647 w 2392"/>
              <a:gd name="T37" fmla="*/ 2147483647 h 1672"/>
              <a:gd name="T38" fmla="*/ 2147483647 w 2392"/>
              <a:gd name="T39" fmla="*/ 2147483647 h 1672"/>
              <a:gd name="T40" fmla="*/ 2147483647 w 2392"/>
              <a:gd name="T41" fmla="*/ 2147483647 h 1672"/>
              <a:gd name="T42" fmla="*/ 2147483647 w 2392"/>
              <a:gd name="T43" fmla="*/ 2147483647 h 1672"/>
              <a:gd name="T44" fmla="*/ 2147483647 w 2392"/>
              <a:gd name="T45" fmla="*/ 2147483647 h 1672"/>
              <a:gd name="T46" fmla="*/ 2147483647 w 2392"/>
              <a:gd name="T47" fmla="*/ 2147483647 h 1672"/>
              <a:gd name="T48" fmla="*/ 2147483647 w 2392"/>
              <a:gd name="T49" fmla="*/ 2147483647 h 1672"/>
              <a:gd name="T50" fmla="*/ 2147483647 w 2392"/>
              <a:gd name="T51" fmla="*/ 2147483647 h 1672"/>
              <a:gd name="T52" fmla="*/ 2147483647 w 2392"/>
              <a:gd name="T53" fmla="*/ 2147483647 h 1672"/>
              <a:gd name="T54" fmla="*/ 2147483647 w 2392"/>
              <a:gd name="T55" fmla="*/ 2147483647 h 1672"/>
              <a:gd name="T56" fmla="*/ 2147483647 w 2392"/>
              <a:gd name="T57" fmla="*/ 2147483647 h 1672"/>
              <a:gd name="T58" fmla="*/ 2147483647 w 2392"/>
              <a:gd name="T59" fmla="*/ 2147483647 h 1672"/>
              <a:gd name="T60" fmla="*/ 2147483647 w 2392"/>
              <a:gd name="T61" fmla="*/ 2147483647 h 1672"/>
              <a:gd name="T62" fmla="*/ 2147483647 w 2392"/>
              <a:gd name="T63" fmla="*/ 2147483647 h 1672"/>
              <a:gd name="T64" fmla="*/ 2147483647 w 2392"/>
              <a:gd name="T65" fmla="*/ 2147483647 h 1672"/>
              <a:gd name="T66" fmla="*/ 2147483647 w 2392"/>
              <a:gd name="T67" fmla="*/ 2147483647 h 1672"/>
              <a:gd name="T68" fmla="*/ 2147483647 w 2392"/>
              <a:gd name="T69" fmla="*/ 2147483647 h 1672"/>
              <a:gd name="T70" fmla="*/ 2147483647 w 2392"/>
              <a:gd name="T71" fmla="*/ 2147483647 h 1672"/>
              <a:gd name="T72" fmla="*/ 2147483647 w 2392"/>
              <a:gd name="T73" fmla="*/ 2147483647 h 1672"/>
              <a:gd name="T74" fmla="*/ 2147483647 w 2392"/>
              <a:gd name="T75" fmla="*/ 2147483647 h 1672"/>
              <a:gd name="T76" fmla="*/ 2147483647 w 2392"/>
              <a:gd name="T77" fmla="*/ 2147483647 h 1672"/>
              <a:gd name="T78" fmla="*/ 2147483647 w 2392"/>
              <a:gd name="T79" fmla="*/ 2147483647 h 1672"/>
              <a:gd name="T80" fmla="*/ 2147483647 w 2392"/>
              <a:gd name="T81" fmla="*/ 2147483647 h 1672"/>
              <a:gd name="T82" fmla="*/ 2147483647 w 2392"/>
              <a:gd name="T83" fmla="*/ 2147483647 h 1672"/>
              <a:gd name="T84" fmla="*/ 2147483647 w 2392"/>
              <a:gd name="T85" fmla="*/ 2147483647 h 1672"/>
              <a:gd name="T86" fmla="*/ 2147483647 w 2392"/>
              <a:gd name="T87" fmla="*/ 2147483647 h 1672"/>
              <a:gd name="T88" fmla="*/ 2147483647 w 2392"/>
              <a:gd name="T89" fmla="*/ 2147483647 h 1672"/>
              <a:gd name="T90" fmla="*/ 2147483647 w 2392"/>
              <a:gd name="T91" fmla="*/ 2147483647 h 1672"/>
              <a:gd name="T92" fmla="*/ 2147483647 w 2392"/>
              <a:gd name="T93" fmla="*/ 0 h 16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92"/>
              <a:gd name="T142" fmla="*/ 0 h 1672"/>
              <a:gd name="T143" fmla="*/ 2392 w 2392"/>
              <a:gd name="T144" fmla="*/ 1672 h 16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92" h="1672">
                <a:moveTo>
                  <a:pt x="0" y="152"/>
                </a:moveTo>
                <a:cubicBezTo>
                  <a:pt x="6" y="177"/>
                  <a:pt x="12" y="217"/>
                  <a:pt x="24" y="240"/>
                </a:cubicBezTo>
                <a:cubicBezTo>
                  <a:pt x="39" y="269"/>
                  <a:pt x="62" y="293"/>
                  <a:pt x="80" y="320"/>
                </a:cubicBezTo>
                <a:cubicBezTo>
                  <a:pt x="95" y="343"/>
                  <a:pt x="105" y="369"/>
                  <a:pt x="120" y="392"/>
                </a:cubicBezTo>
                <a:cubicBezTo>
                  <a:pt x="125" y="399"/>
                  <a:pt x="137" y="396"/>
                  <a:pt x="144" y="400"/>
                </a:cubicBezTo>
                <a:cubicBezTo>
                  <a:pt x="161" y="409"/>
                  <a:pt x="176" y="421"/>
                  <a:pt x="192" y="432"/>
                </a:cubicBezTo>
                <a:cubicBezTo>
                  <a:pt x="200" y="437"/>
                  <a:pt x="216" y="448"/>
                  <a:pt x="216" y="448"/>
                </a:cubicBezTo>
                <a:cubicBezTo>
                  <a:pt x="240" y="485"/>
                  <a:pt x="278" y="507"/>
                  <a:pt x="304" y="544"/>
                </a:cubicBezTo>
                <a:cubicBezTo>
                  <a:pt x="338" y="592"/>
                  <a:pt x="339" y="644"/>
                  <a:pt x="392" y="680"/>
                </a:cubicBezTo>
                <a:cubicBezTo>
                  <a:pt x="397" y="688"/>
                  <a:pt x="401" y="697"/>
                  <a:pt x="408" y="704"/>
                </a:cubicBezTo>
                <a:cubicBezTo>
                  <a:pt x="415" y="711"/>
                  <a:pt x="426" y="712"/>
                  <a:pt x="432" y="720"/>
                </a:cubicBezTo>
                <a:cubicBezTo>
                  <a:pt x="476" y="775"/>
                  <a:pt x="391" y="711"/>
                  <a:pt x="464" y="768"/>
                </a:cubicBezTo>
                <a:cubicBezTo>
                  <a:pt x="479" y="780"/>
                  <a:pt x="512" y="800"/>
                  <a:pt x="512" y="800"/>
                </a:cubicBezTo>
                <a:cubicBezTo>
                  <a:pt x="530" y="854"/>
                  <a:pt x="505" y="795"/>
                  <a:pt x="544" y="840"/>
                </a:cubicBezTo>
                <a:cubicBezTo>
                  <a:pt x="557" y="854"/>
                  <a:pt x="565" y="872"/>
                  <a:pt x="576" y="888"/>
                </a:cubicBezTo>
                <a:cubicBezTo>
                  <a:pt x="581" y="896"/>
                  <a:pt x="592" y="912"/>
                  <a:pt x="592" y="912"/>
                </a:cubicBezTo>
                <a:cubicBezTo>
                  <a:pt x="607" y="970"/>
                  <a:pt x="611" y="1029"/>
                  <a:pt x="664" y="1064"/>
                </a:cubicBezTo>
                <a:cubicBezTo>
                  <a:pt x="680" y="1113"/>
                  <a:pt x="695" y="1163"/>
                  <a:pt x="720" y="1208"/>
                </a:cubicBezTo>
                <a:cubicBezTo>
                  <a:pt x="729" y="1225"/>
                  <a:pt x="746" y="1238"/>
                  <a:pt x="752" y="1256"/>
                </a:cubicBezTo>
                <a:cubicBezTo>
                  <a:pt x="767" y="1301"/>
                  <a:pt x="769" y="1342"/>
                  <a:pt x="808" y="1368"/>
                </a:cubicBezTo>
                <a:cubicBezTo>
                  <a:pt x="828" y="1428"/>
                  <a:pt x="799" y="1356"/>
                  <a:pt x="840" y="1408"/>
                </a:cubicBezTo>
                <a:cubicBezTo>
                  <a:pt x="884" y="1463"/>
                  <a:pt x="803" y="1402"/>
                  <a:pt x="872" y="1448"/>
                </a:cubicBezTo>
                <a:cubicBezTo>
                  <a:pt x="879" y="1492"/>
                  <a:pt x="886" y="1558"/>
                  <a:pt x="920" y="1592"/>
                </a:cubicBezTo>
                <a:cubicBezTo>
                  <a:pt x="946" y="1618"/>
                  <a:pt x="984" y="1620"/>
                  <a:pt x="1016" y="1632"/>
                </a:cubicBezTo>
                <a:cubicBezTo>
                  <a:pt x="1045" y="1643"/>
                  <a:pt x="1076" y="1658"/>
                  <a:pt x="1104" y="1672"/>
                </a:cubicBezTo>
                <a:cubicBezTo>
                  <a:pt x="1176" y="1669"/>
                  <a:pt x="1248" y="1669"/>
                  <a:pt x="1320" y="1664"/>
                </a:cubicBezTo>
                <a:cubicBezTo>
                  <a:pt x="1367" y="1661"/>
                  <a:pt x="1340" y="1656"/>
                  <a:pt x="1376" y="1632"/>
                </a:cubicBezTo>
                <a:cubicBezTo>
                  <a:pt x="1402" y="1614"/>
                  <a:pt x="1442" y="1618"/>
                  <a:pt x="1472" y="1608"/>
                </a:cubicBezTo>
                <a:cubicBezTo>
                  <a:pt x="1520" y="1560"/>
                  <a:pt x="1532" y="1467"/>
                  <a:pt x="1552" y="1400"/>
                </a:cubicBezTo>
                <a:cubicBezTo>
                  <a:pt x="1559" y="1376"/>
                  <a:pt x="1568" y="1352"/>
                  <a:pt x="1576" y="1328"/>
                </a:cubicBezTo>
                <a:cubicBezTo>
                  <a:pt x="1583" y="1307"/>
                  <a:pt x="1624" y="1280"/>
                  <a:pt x="1624" y="1280"/>
                </a:cubicBezTo>
                <a:cubicBezTo>
                  <a:pt x="1627" y="1270"/>
                  <a:pt x="1655" y="1193"/>
                  <a:pt x="1664" y="1184"/>
                </a:cubicBezTo>
                <a:cubicBezTo>
                  <a:pt x="1678" y="1170"/>
                  <a:pt x="1694" y="1158"/>
                  <a:pt x="1712" y="1152"/>
                </a:cubicBezTo>
                <a:cubicBezTo>
                  <a:pt x="1728" y="1147"/>
                  <a:pt x="1760" y="1136"/>
                  <a:pt x="1760" y="1136"/>
                </a:cubicBezTo>
                <a:cubicBezTo>
                  <a:pt x="1797" y="1080"/>
                  <a:pt x="1776" y="1099"/>
                  <a:pt x="1816" y="1072"/>
                </a:cubicBezTo>
                <a:cubicBezTo>
                  <a:pt x="1854" y="1015"/>
                  <a:pt x="1848" y="946"/>
                  <a:pt x="1880" y="888"/>
                </a:cubicBezTo>
                <a:cubicBezTo>
                  <a:pt x="1894" y="863"/>
                  <a:pt x="1912" y="840"/>
                  <a:pt x="1928" y="816"/>
                </a:cubicBezTo>
                <a:cubicBezTo>
                  <a:pt x="1942" y="795"/>
                  <a:pt x="1944" y="768"/>
                  <a:pt x="1952" y="744"/>
                </a:cubicBezTo>
                <a:cubicBezTo>
                  <a:pt x="1972" y="684"/>
                  <a:pt x="1988" y="623"/>
                  <a:pt x="2016" y="568"/>
                </a:cubicBezTo>
                <a:cubicBezTo>
                  <a:pt x="2034" y="533"/>
                  <a:pt x="2073" y="514"/>
                  <a:pt x="2096" y="480"/>
                </a:cubicBezTo>
                <a:cubicBezTo>
                  <a:pt x="2108" y="433"/>
                  <a:pt x="2121" y="390"/>
                  <a:pt x="2136" y="344"/>
                </a:cubicBezTo>
                <a:cubicBezTo>
                  <a:pt x="2141" y="328"/>
                  <a:pt x="2146" y="307"/>
                  <a:pt x="2160" y="296"/>
                </a:cubicBezTo>
                <a:cubicBezTo>
                  <a:pt x="2167" y="291"/>
                  <a:pt x="2176" y="291"/>
                  <a:pt x="2184" y="288"/>
                </a:cubicBezTo>
                <a:cubicBezTo>
                  <a:pt x="2216" y="256"/>
                  <a:pt x="2258" y="243"/>
                  <a:pt x="2280" y="200"/>
                </a:cubicBezTo>
                <a:cubicBezTo>
                  <a:pt x="2296" y="169"/>
                  <a:pt x="2281" y="180"/>
                  <a:pt x="2296" y="144"/>
                </a:cubicBezTo>
                <a:cubicBezTo>
                  <a:pt x="2307" y="119"/>
                  <a:pt x="2325" y="97"/>
                  <a:pt x="2336" y="72"/>
                </a:cubicBezTo>
                <a:cubicBezTo>
                  <a:pt x="2362" y="12"/>
                  <a:pt x="2335" y="29"/>
                  <a:pt x="2392" y="0"/>
                </a:cubicBezTo>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16415" name="Text Box 66"/>
          <p:cNvSpPr txBox="1">
            <a:spLocks noChangeArrowheads="1"/>
          </p:cNvSpPr>
          <p:nvPr/>
        </p:nvSpPr>
        <p:spPr bwMode="auto">
          <a:xfrm>
            <a:off x="6553200" y="4814888"/>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sz="1400" dirty="0" smtClean="0">
                <a:solidFill>
                  <a:srgbClr val="000000"/>
                </a:solidFill>
                <a:effectLst>
                  <a:outerShdw blurRad="38100" dist="38100" dir="2700000" algn="tl">
                    <a:srgbClr val="000000">
                      <a:alpha val="43137"/>
                    </a:srgbClr>
                  </a:outerShdw>
                </a:effectLst>
              </a:rPr>
              <a:t>60</a:t>
            </a:r>
          </a:p>
        </p:txBody>
      </p:sp>
      <p:sp>
        <p:nvSpPr>
          <p:cNvPr id="16416" name="Text Box 67"/>
          <p:cNvSpPr txBox="1">
            <a:spLocks noChangeArrowheads="1"/>
          </p:cNvSpPr>
          <p:nvPr/>
        </p:nvSpPr>
        <p:spPr bwMode="auto">
          <a:xfrm>
            <a:off x="6553200" y="5029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sz="1400" dirty="0" smtClean="0">
                <a:solidFill>
                  <a:srgbClr val="000000"/>
                </a:solidFill>
                <a:effectLst>
                  <a:outerShdw blurRad="38100" dist="38100" dir="2700000" algn="tl">
                    <a:srgbClr val="000000">
                      <a:alpha val="43137"/>
                    </a:srgbClr>
                  </a:outerShdw>
                </a:effectLst>
              </a:rPr>
              <a:t>65</a:t>
            </a:r>
          </a:p>
        </p:txBody>
      </p:sp>
      <p:sp>
        <p:nvSpPr>
          <p:cNvPr id="16417" name="Text Box 68"/>
          <p:cNvSpPr txBox="1">
            <a:spLocks noChangeArrowheads="1"/>
          </p:cNvSpPr>
          <p:nvPr/>
        </p:nvSpPr>
        <p:spPr bwMode="auto">
          <a:xfrm>
            <a:off x="6553200" y="51816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sz="1400" dirty="0" smtClean="0">
                <a:solidFill>
                  <a:srgbClr val="000000"/>
                </a:solidFill>
                <a:effectLst>
                  <a:outerShdw blurRad="38100" dist="38100" dir="2700000" algn="tl">
                    <a:srgbClr val="000000">
                      <a:alpha val="43137"/>
                    </a:srgbClr>
                  </a:outerShdw>
                </a:effectLst>
              </a:rPr>
              <a:t>70</a:t>
            </a:r>
          </a:p>
        </p:txBody>
      </p:sp>
      <p:sp>
        <p:nvSpPr>
          <p:cNvPr id="16418" name="Text Box 69"/>
          <p:cNvSpPr txBox="1">
            <a:spLocks noChangeArrowheads="1"/>
          </p:cNvSpPr>
          <p:nvPr/>
        </p:nvSpPr>
        <p:spPr bwMode="auto">
          <a:xfrm>
            <a:off x="6553200" y="54102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sz="1400" dirty="0" smtClean="0">
                <a:solidFill>
                  <a:srgbClr val="000000"/>
                </a:solidFill>
                <a:effectLst>
                  <a:outerShdw blurRad="38100" dist="38100" dir="2700000" algn="tl">
                    <a:srgbClr val="000000">
                      <a:alpha val="43137"/>
                    </a:srgbClr>
                  </a:outerShdw>
                </a:effectLst>
              </a:rPr>
              <a:t>75</a:t>
            </a:r>
          </a:p>
        </p:txBody>
      </p:sp>
      <p:sp>
        <p:nvSpPr>
          <p:cNvPr id="16419" name="Text Box 70"/>
          <p:cNvSpPr txBox="1">
            <a:spLocks noChangeArrowheads="1"/>
          </p:cNvSpPr>
          <p:nvPr/>
        </p:nvSpPr>
        <p:spPr bwMode="auto">
          <a:xfrm>
            <a:off x="6553200" y="57150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sz="1400" dirty="0" smtClean="0">
                <a:solidFill>
                  <a:srgbClr val="000000"/>
                </a:solidFill>
                <a:effectLst>
                  <a:outerShdw blurRad="38100" dist="38100" dir="2700000" algn="tl">
                    <a:srgbClr val="000000">
                      <a:alpha val="43137"/>
                    </a:srgbClr>
                  </a:outerShdw>
                </a:effectLst>
              </a:rPr>
              <a:t>80</a:t>
            </a:r>
          </a:p>
        </p:txBody>
      </p:sp>
      <p:sp>
        <p:nvSpPr>
          <p:cNvPr id="16420" name="Line 73"/>
          <p:cNvSpPr>
            <a:spLocks noChangeShapeType="1"/>
          </p:cNvSpPr>
          <p:nvPr/>
        </p:nvSpPr>
        <p:spPr bwMode="auto">
          <a:xfrm>
            <a:off x="6781800" y="4038600"/>
            <a:ext cx="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6421" name="Line 74"/>
          <p:cNvSpPr>
            <a:spLocks noChangeShapeType="1"/>
          </p:cNvSpPr>
          <p:nvPr/>
        </p:nvSpPr>
        <p:spPr bwMode="auto">
          <a:xfrm flipH="1">
            <a:off x="7315200" y="5029200"/>
            <a:ext cx="685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6422" name="Line 75"/>
          <p:cNvSpPr>
            <a:spLocks noChangeShapeType="1"/>
          </p:cNvSpPr>
          <p:nvPr/>
        </p:nvSpPr>
        <p:spPr bwMode="auto">
          <a:xfrm>
            <a:off x="5410200" y="50292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endParaRPr>
          </a:p>
        </p:txBody>
      </p:sp>
      <p:sp>
        <p:nvSpPr>
          <p:cNvPr id="16423" name="Text Box 76"/>
          <p:cNvSpPr txBox="1">
            <a:spLocks noChangeArrowheads="1"/>
          </p:cNvSpPr>
          <p:nvPr/>
        </p:nvSpPr>
        <p:spPr bwMode="auto">
          <a:xfrm>
            <a:off x="5943600" y="18288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dirty="0" smtClean="0">
                <a:solidFill>
                  <a:srgbClr val="FF0000"/>
                </a:solidFill>
                <a:effectLst>
                  <a:outerShdw blurRad="38100" dist="38100" dir="2700000" algn="tl">
                    <a:srgbClr val="000000">
                      <a:alpha val="43137"/>
                    </a:srgbClr>
                  </a:outerShdw>
                </a:effectLst>
              </a:rPr>
              <a:t>DEPRESSION</a:t>
            </a:r>
          </a:p>
        </p:txBody>
      </p:sp>
      <p:sp>
        <p:nvSpPr>
          <p:cNvPr id="16424" name="Freeform 77"/>
          <p:cNvSpPr>
            <a:spLocks/>
          </p:cNvSpPr>
          <p:nvPr/>
        </p:nvSpPr>
        <p:spPr bwMode="auto">
          <a:xfrm>
            <a:off x="4826000" y="927100"/>
            <a:ext cx="63500" cy="127000"/>
          </a:xfrm>
          <a:custGeom>
            <a:avLst/>
            <a:gdLst>
              <a:gd name="T0" fmla="*/ 2147483647 w 40"/>
              <a:gd name="T1" fmla="*/ 2147483647 h 80"/>
              <a:gd name="T2" fmla="*/ 0 w 40"/>
              <a:gd name="T3" fmla="*/ 0 h 80"/>
              <a:gd name="T4" fmla="*/ 0 60000 65536"/>
              <a:gd name="T5" fmla="*/ 0 60000 65536"/>
              <a:gd name="T6" fmla="*/ 0 w 40"/>
              <a:gd name="T7" fmla="*/ 0 h 80"/>
              <a:gd name="T8" fmla="*/ 40 w 40"/>
              <a:gd name="T9" fmla="*/ 80 h 80"/>
            </a:gdLst>
            <a:ahLst/>
            <a:cxnLst>
              <a:cxn ang="T4">
                <a:pos x="T0" y="T1"/>
              </a:cxn>
              <a:cxn ang="T5">
                <a:pos x="T2" y="T3"/>
              </a:cxn>
            </a:cxnLst>
            <a:rect l="T6" t="T7" r="T8" b="T9"/>
            <a:pathLst>
              <a:path w="40" h="80">
                <a:moveTo>
                  <a:pt x="40" y="80"/>
                </a:moveTo>
                <a:cubicBezTo>
                  <a:pt x="29" y="48"/>
                  <a:pt x="30" y="15"/>
                  <a:pt x="0" y="0"/>
                </a:cubicBezTo>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16425" name="Text Box 78"/>
          <p:cNvSpPr txBox="1">
            <a:spLocks noChangeArrowheads="1"/>
          </p:cNvSpPr>
          <p:nvPr/>
        </p:nvSpPr>
        <p:spPr bwMode="auto">
          <a:xfrm>
            <a:off x="4191000" y="3124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b="0" dirty="0" smtClean="0">
                <a:solidFill>
                  <a:srgbClr val="000000"/>
                </a:solidFill>
                <a:effectLst>
                  <a:outerShdw blurRad="38100" dist="38100" dir="2700000" algn="tl">
                    <a:srgbClr val="000000">
                      <a:alpha val="43137"/>
                    </a:srgbClr>
                  </a:outerShdw>
                </a:effectLst>
              </a:rPr>
              <a:t>60</a:t>
            </a:r>
          </a:p>
        </p:txBody>
      </p:sp>
      <p:sp>
        <p:nvSpPr>
          <p:cNvPr id="16426" name="Text Box 79"/>
          <p:cNvSpPr txBox="1">
            <a:spLocks noChangeArrowheads="1"/>
          </p:cNvSpPr>
          <p:nvPr/>
        </p:nvSpPr>
        <p:spPr bwMode="auto">
          <a:xfrm>
            <a:off x="4191000" y="25146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b="0" dirty="0" smtClean="0">
                <a:solidFill>
                  <a:srgbClr val="000000"/>
                </a:solidFill>
                <a:effectLst>
                  <a:outerShdw blurRad="38100" dist="38100" dir="2700000" algn="tl">
                    <a:srgbClr val="000000">
                      <a:alpha val="43137"/>
                    </a:srgbClr>
                  </a:outerShdw>
                </a:effectLst>
              </a:rPr>
              <a:t>65</a:t>
            </a:r>
          </a:p>
        </p:txBody>
      </p:sp>
      <p:sp>
        <p:nvSpPr>
          <p:cNvPr id="16427" name="Text Box 80"/>
          <p:cNvSpPr txBox="1">
            <a:spLocks noChangeArrowheads="1"/>
          </p:cNvSpPr>
          <p:nvPr/>
        </p:nvSpPr>
        <p:spPr bwMode="auto">
          <a:xfrm>
            <a:off x="4191000" y="19812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b="0" dirty="0" smtClean="0">
                <a:solidFill>
                  <a:srgbClr val="000000"/>
                </a:solidFill>
                <a:effectLst>
                  <a:outerShdw blurRad="38100" dist="38100" dir="2700000" algn="tl">
                    <a:srgbClr val="000000">
                      <a:alpha val="43137"/>
                    </a:srgbClr>
                  </a:outerShdw>
                </a:effectLst>
              </a:rPr>
              <a:t>70</a:t>
            </a:r>
          </a:p>
        </p:txBody>
      </p:sp>
      <p:sp>
        <p:nvSpPr>
          <p:cNvPr id="16428" name="Text Box 81"/>
          <p:cNvSpPr txBox="1">
            <a:spLocks noChangeArrowheads="1"/>
          </p:cNvSpPr>
          <p:nvPr/>
        </p:nvSpPr>
        <p:spPr bwMode="auto">
          <a:xfrm>
            <a:off x="4191000" y="1371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b="0" dirty="0" smtClean="0">
                <a:solidFill>
                  <a:srgbClr val="000000"/>
                </a:solidFill>
                <a:effectLst>
                  <a:outerShdw blurRad="38100" dist="38100" dir="2700000" algn="tl">
                    <a:srgbClr val="000000">
                      <a:alpha val="43137"/>
                    </a:srgbClr>
                  </a:outerShdw>
                </a:effectLst>
              </a:rPr>
              <a:t>75</a:t>
            </a:r>
          </a:p>
        </p:txBody>
      </p:sp>
      <p:sp>
        <p:nvSpPr>
          <p:cNvPr id="16429" name="Text Box 82"/>
          <p:cNvSpPr txBox="1">
            <a:spLocks noChangeArrowheads="1"/>
          </p:cNvSpPr>
          <p:nvPr/>
        </p:nvSpPr>
        <p:spPr bwMode="auto">
          <a:xfrm>
            <a:off x="4191000" y="8382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50000"/>
              </a:spcBef>
              <a:spcAft>
                <a:spcPct val="0"/>
              </a:spcAft>
            </a:pPr>
            <a:r>
              <a:rPr lang="en-US" altLang="en-US" b="0" dirty="0" smtClean="0">
                <a:solidFill>
                  <a:srgbClr val="000000"/>
                </a:solidFill>
                <a:effectLst>
                  <a:outerShdw blurRad="38100" dist="38100" dir="2700000" algn="tl">
                    <a:srgbClr val="000000">
                      <a:alpha val="43137"/>
                    </a:srgbClr>
                  </a:outerShdw>
                </a:effectLst>
              </a:rPr>
              <a:t>80</a:t>
            </a:r>
          </a:p>
        </p:txBody>
      </p:sp>
      <p:sp>
        <p:nvSpPr>
          <p:cNvPr id="16430" name="Rectangle 83"/>
          <p:cNvSpPr>
            <a:spLocks noChangeArrowheads="1"/>
          </p:cNvSpPr>
          <p:nvPr/>
        </p:nvSpPr>
        <p:spPr bwMode="auto">
          <a:xfrm>
            <a:off x="8763000" y="6477000"/>
            <a:ext cx="381000" cy="381000"/>
          </a:xfrm>
          <a:prstGeom prst="rect">
            <a:avLst/>
          </a:prstGeom>
          <a:gradFill rotWithShape="1">
            <a:gsLst>
              <a:gs pos="0">
                <a:schemeClr val="bg1"/>
              </a:gs>
              <a:gs pos="100000">
                <a:srgbClr val="4DCFA7"/>
              </a:gs>
            </a:gsLst>
            <a:lin ang="5400000" scaled="1"/>
          </a:gradFill>
          <a:ln w="9525">
            <a:solidFill>
              <a:schemeClr val="tx1"/>
            </a:solidFill>
            <a:miter lim="800000"/>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b="0" smtClean="0">
              <a:solidFill>
                <a:srgbClr val="000000"/>
              </a:solidFill>
            </a:endParaRPr>
          </a:p>
        </p:txBody>
      </p:sp>
      <p:sp>
        <p:nvSpPr>
          <p:cNvPr id="16432" name="Rectangle 51"/>
          <p:cNvSpPr>
            <a:spLocks noChangeArrowheads="1"/>
          </p:cNvSpPr>
          <p:nvPr/>
        </p:nvSpPr>
        <p:spPr bwMode="auto">
          <a:xfrm>
            <a:off x="0" y="6477000"/>
            <a:ext cx="8763000" cy="381000"/>
          </a:xfrm>
          <a:prstGeom prst="rect">
            <a:avLst/>
          </a:prstGeom>
          <a:solidFill>
            <a:srgbClr val="FFCCCC"/>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endParaRPr lang="en-US" altLang="en-US" smtClean="0">
              <a:solidFill>
                <a:srgbClr val="000000"/>
              </a:solidFill>
            </a:endParaRPr>
          </a:p>
        </p:txBody>
      </p:sp>
    </p:spTree>
    <p:extLst>
      <p:ext uri="{BB962C8B-B14F-4D97-AF65-F5344CB8AC3E}">
        <p14:creationId xmlns:p14="http://schemas.microsoft.com/office/powerpoint/2010/main" val="2460151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Chapter 11</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smtClean="0"/>
              <a:t>		</a:t>
            </a:r>
            <a:r>
              <a:rPr lang="en-US" dirty="0"/>
              <a:t> </a:t>
            </a:r>
            <a:r>
              <a:rPr lang="en-US" dirty="0" smtClean="0"/>
              <a:t>        </a:t>
            </a:r>
            <a:r>
              <a:rPr lang="en-US" dirty="0" smtClean="0">
                <a:effectLst>
                  <a:outerShdw blurRad="38100" dist="38100" dir="2700000" algn="tl">
                    <a:srgbClr val="000000">
                      <a:alpha val="43137"/>
                    </a:srgbClr>
                  </a:outerShdw>
                </a:effectLst>
              </a:rPr>
              <a:t>Contours</a:t>
            </a:r>
          </a:p>
          <a:p>
            <a:r>
              <a:rPr lang="en-US" i="1" dirty="0" smtClean="0">
                <a:effectLst>
                  <a:outerShdw blurRad="38100" dist="38100" dir="2700000" algn="tl">
                    <a:srgbClr val="000000">
                      <a:alpha val="43137"/>
                    </a:srgbClr>
                  </a:outerShdw>
                </a:effectLst>
              </a:rPr>
              <a:t>Indexes</a:t>
            </a:r>
            <a:r>
              <a:rPr lang="en-US" dirty="0" smtClean="0">
                <a:effectLst>
                  <a:outerShdw blurRad="38100" dist="38100" dir="2700000" algn="tl">
                    <a:srgbClr val="000000">
                      <a:alpha val="43137"/>
                    </a:srgbClr>
                  </a:outerShdw>
                </a:effectLst>
              </a:rPr>
              <a:t> – every fifth or tenth contour line is drawn boldly and marked with its elevation in order to determine the adjacent contour elevation. </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6017" y="4267200"/>
            <a:ext cx="2928366" cy="2428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7012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304800"/>
            <a:ext cx="8077200" cy="762000"/>
          </a:xfrm>
        </p:spPr>
        <p:txBody>
          <a:bodyPr/>
          <a:lstStyle/>
          <a:p>
            <a:r>
              <a:rPr lang="en-US" altLang="en-US" sz="4000" dirty="0">
                <a:solidFill>
                  <a:srgbClr val="FFFF00"/>
                </a:solidFill>
              </a:rPr>
              <a:t>Eleven (11) characteristics of contour lines</a:t>
            </a:r>
          </a:p>
        </p:txBody>
      </p:sp>
      <p:sp>
        <p:nvSpPr>
          <p:cNvPr id="12291" name="Rectangle 3"/>
          <p:cNvSpPr>
            <a:spLocks noGrp="1" noChangeArrowheads="1"/>
          </p:cNvSpPr>
          <p:nvPr>
            <p:ph idx="1"/>
          </p:nvPr>
        </p:nvSpPr>
        <p:spPr>
          <a:xfrm>
            <a:off x="685800" y="1143000"/>
            <a:ext cx="7772400" cy="3581400"/>
          </a:xfrm>
        </p:spPr>
        <p:txBody>
          <a:bodyPr/>
          <a:lstStyle/>
          <a:p>
            <a:pPr marL="457200" indent="-457200">
              <a:spcBef>
                <a:spcPts val="600"/>
              </a:spcBef>
              <a:spcAft>
                <a:spcPts val="600"/>
              </a:spcAft>
              <a:buFont typeface="Arial" pitchFamily="34" charset="0"/>
              <a:buAutoNum type="arabicPeriod"/>
            </a:pPr>
            <a:r>
              <a:rPr lang="en-US" altLang="en-US" sz="2800" b="1" dirty="0"/>
              <a:t>Contour lines are continuous.  </a:t>
            </a:r>
          </a:p>
          <a:p>
            <a:pPr marL="457200" indent="-457200">
              <a:spcBef>
                <a:spcPts val="600"/>
              </a:spcBef>
              <a:spcAft>
                <a:spcPts val="600"/>
              </a:spcAft>
              <a:buFont typeface="Arial" pitchFamily="34" charset="0"/>
              <a:buAutoNum type="arabicPeriod"/>
            </a:pPr>
            <a:r>
              <a:rPr lang="en-US" altLang="en-US" sz="2800" b="1" dirty="0">
                <a:solidFill>
                  <a:srgbClr val="FF0000"/>
                </a:solidFill>
              </a:rPr>
              <a:t>Contour lines are relatively parallel unless one of two conditions exists.  </a:t>
            </a:r>
          </a:p>
          <a:p>
            <a:pPr marL="457200" indent="-457200">
              <a:spcBef>
                <a:spcPts val="1200"/>
              </a:spcBef>
              <a:spcAft>
                <a:spcPts val="300"/>
              </a:spcAft>
              <a:buFont typeface="Arial" pitchFamily="34" charset="0"/>
              <a:buAutoNum type="arabicPeriod"/>
            </a:pPr>
            <a:r>
              <a:rPr lang="en-US" altLang="en-US" sz="2800" b="1" dirty="0">
                <a:solidFill>
                  <a:schemeClr val="bg2"/>
                </a:solidFill>
              </a:rPr>
              <a:t>A series of </a:t>
            </a:r>
            <a:r>
              <a:rPr lang="en-US" altLang="en-US" sz="2800" b="1" dirty="0" smtClean="0">
                <a:solidFill>
                  <a:schemeClr val="bg2"/>
                </a:solidFill>
              </a:rPr>
              <a:t>V-shape contours </a:t>
            </a:r>
            <a:r>
              <a:rPr lang="en-US" altLang="en-US" sz="2800" b="1" dirty="0">
                <a:solidFill>
                  <a:schemeClr val="bg2"/>
                </a:solidFill>
              </a:rPr>
              <a:t>indicates a valley and the V’s point to </a:t>
            </a:r>
            <a:r>
              <a:rPr lang="en-US" altLang="en-US" sz="2800" b="1" dirty="0" smtClean="0">
                <a:solidFill>
                  <a:schemeClr val="bg2"/>
                </a:solidFill>
              </a:rPr>
              <a:t>a higher </a:t>
            </a:r>
            <a:r>
              <a:rPr lang="en-US" altLang="en-US" sz="2800" b="1" dirty="0">
                <a:solidFill>
                  <a:schemeClr val="bg2"/>
                </a:solidFill>
              </a:rPr>
              <a:t>elevation.</a:t>
            </a:r>
          </a:p>
          <a:p>
            <a:pPr marL="457200" indent="-457200">
              <a:spcBef>
                <a:spcPts val="1200"/>
              </a:spcBef>
              <a:spcAft>
                <a:spcPts val="300"/>
              </a:spcAft>
              <a:buFont typeface="Arial" pitchFamily="34" charset="0"/>
              <a:buAutoNum type="arabicPeriod"/>
            </a:pPr>
            <a:r>
              <a:rPr lang="en-US" altLang="en-US" sz="2800" b="1" dirty="0">
                <a:solidFill>
                  <a:srgbClr val="00B050"/>
                </a:solidFill>
              </a:rPr>
              <a:t>A series U shape </a:t>
            </a:r>
            <a:r>
              <a:rPr lang="en-US" altLang="en-US" sz="2800" b="1" dirty="0" smtClean="0">
                <a:solidFill>
                  <a:srgbClr val="00B050"/>
                </a:solidFill>
              </a:rPr>
              <a:t>contours indicates </a:t>
            </a:r>
            <a:r>
              <a:rPr lang="en-US" altLang="en-US" sz="2800" b="1" dirty="0">
                <a:solidFill>
                  <a:srgbClr val="00B050"/>
                </a:solidFill>
              </a:rPr>
              <a:t>a ridge.  The U shapes will point </a:t>
            </a:r>
            <a:r>
              <a:rPr lang="en-US" altLang="en-US" sz="2800" b="1" dirty="0" smtClean="0">
                <a:solidFill>
                  <a:srgbClr val="00B050"/>
                </a:solidFill>
              </a:rPr>
              <a:t>to a </a:t>
            </a:r>
            <a:r>
              <a:rPr lang="en-US" altLang="en-US" sz="2800" b="1" dirty="0">
                <a:solidFill>
                  <a:srgbClr val="00B050"/>
                </a:solidFill>
              </a:rPr>
              <a:t>lower elevation.</a:t>
            </a:r>
          </a:p>
          <a:p>
            <a:pPr marL="457200" indent="-457200">
              <a:spcBef>
                <a:spcPts val="1200"/>
              </a:spcBef>
              <a:spcAft>
                <a:spcPts val="300"/>
              </a:spcAft>
              <a:buFont typeface="Arial" pitchFamily="34" charset="0"/>
              <a:buAutoNum type="arabicPeriod"/>
            </a:pPr>
            <a:r>
              <a:rPr lang="en-US" altLang="en-US" sz="2800" b="1" dirty="0">
                <a:solidFill>
                  <a:srgbClr val="800000"/>
                </a:solidFill>
              </a:rPr>
              <a:t>Evenly spaced lines indicate an area of uniform slope.</a:t>
            </a:r>
            <a:endParaRPr lang="en-US" altLang="en-US" sz="2800" dirty="0"/>
          </a:p>
        </p:txBody>
      </p:sp>
    </p:spTree>
    <p:extLst>
      <p:ext uri="{BB962C8B-B14F-4D97-AF65-F5344CB8AC3E}">
        <p14:creationId xmlns:p14="http://schemas.microsoft.com/office/powerpoint/2010/main" val="1225689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85900" y="228600"/>
            <a:ext cx="6210300" cy="685800"/>
          </a:xfrm>
        </p:spPr>
        <p:txBody>
          <a:bodyPr/>
          <a:lstStyle/>
          <a:p>
            <a:r>
              <a:rPr lang="en-US" altLang="en-US" sz="4000" dirty="0">
                <a:solidFill>
                  <a:srgbClr val="FFFF00"/>
                </a:solidFill>
              </a:rPr>
              <a:t>Contour Line Characteristics-cont.</a:t>
            </a:r>
          </a:p>
        </p:txBody>
      </p:sp>
      <p:sp>
        <p:nvSpPr>
          <p:cNvPr id="14339" name="Rectangle 3"/>
          <p:cNvSpPr>
            <a:spLocks noGrp="1" noChangeArrowheads="1"/>
          </p:cNvSpPr>
          <p:nvPr>
            <p:ph idx="1"/>
          </p:nvPr>
        </p:nvSpPr>
        <p:spPr>
          <a:xfrm>
            <a:off x="762000" y="1143000"/>
            <a:ext cx="7696200" cy="3276600"/>
          </a:xfrm>
        </p:spPr>
        <p:txBody>
          <a:bodyPr/>
          <a:lstStyle/>
          <a:p>
            <a:pPr marL="457200" indent="-457200">
              <a:spcBef>
                <a:spcPts val="1200"/>
              </a:spcBef>
              <a:spcAft>
                <a:spcPts val="300"/>
              </a:spcAft>
              <a:buFont typeface="Arial" pitchFamily="34" charset="0"/>
              <a:buAutoNum type="arabicPeriod" startAt="6"/>
            </a:pPr>
            <a:r>
              <a:rPr lang="en-US" altLang="en-US" sz="2800" b="1" dirty="0">
                <a:solidFill>
                  <a:srgbClr val="339966"/>
                </a:solidFill>
              </a:rPr>
              <a:t>A series of closed contours with increasing </a:t>
            </a:r>
            <a:r>
              <a:rPr lang="en-US" altLang="en-US" sz="2800" b="1" dirty="0" smtClean="0">
                <a:solidFill>
                  <a:srgbClr val="339966"/>
                </a:solidFill>
              </a:rPr>
              <a:t>elevations </a:t>
            </a:r>
            <a:r>
              <a:rPr lang="en-US" altLang="en-US" sz="2800" b="1" dirty="0">
                <a:solidFill>
                  <a:srgbClr val="339966"/>
                </a:solidFill>
              </a:rPr>
              <a:t>indicates a hill and a series of closed contours with decreasing </a:t>
            </a:r>
            <a:r>
              <a:rPr lang="en-US" altLang="en-US" sz="2800" b="1" dirty="0" smtClean="0">
                <a:solidFill>
                  <a:srgbClr val="339966"/>
                </a:solidFill>
              </a:rPr>
              <a:t>elevations </a:t>
            </a:r>
            <a:r>
              <a:rPr lang="en-US" altLang="en-US" sz="2800" b="1" dirty="0">
                <a:solidFill>
                  <a:srgbClr val="339966"/>
                </a:solidFill>
              </a:rPr>
              <a:t>indicates a depression.</a:t>
            </a:r>
          </a:p>
          <a:p>
            <a:pPr marL="457200" indent="-457200">
              <a:spcBef>
                <a:spcPts val="1200"/>
              </a:spcBef>
              <a:spcAft>
                <a:spcPts val="300"/>
              </a:spcAft>
              <a:buFont typeface="Arial" pitchFamily="34" charset="0"/>
              <a:buAutoNum type="arabicPeriod" startAt="6"/>
            </a:pPr>
            <a:r>
              <a:rPr lang="en-US" altLang="en-US" sz="2800" b="1" dirty="0">
                <a:solidFill>
                  <a:srgbClr val="800000"/>
                </a:solidFill>
              </a:rPr>
              <a:t>Closed contours may be identified with a +, hill, or -, depression.</a:t>
            </a:r>
          </a:p>
          <a:p>
            <a:pPr marL="457200" indent="-457200">
              <a:spcBef>
                <a:spcPts val="1200"/>
              </a:spcBef>
              <a:spcAft>
                <a:spcPts val="300"/>
              </a:spcAft>
              <a:buFont typeface="Arial" pitchFamily="34" charset="0"/>
              <a:buAutoNum type="arabicPeriod" startAt="6"/>
            </a:pPr>
            <a:r>
              <a:rPr lang="en-US" altLang="en-US" sz="2800" b="1" dirty="0">
                <a:solidFill>
                  <a:srgbClr val="FF6600"/>
                </a:solidFill>
              </a:rPr>
              <a:t>Closed contours may include hachure marks.  Hachures are short lines perpendicular to the contour line.  They point </a:t>
            </a:r>
            <a:r>
              <a:rPr lang="en-US" altLang="en-US" sz="2800" b="1" dirty="0" smtClean="0">
                <a:solidFill>
                  <a:srgbClr val="FF6600"/>
                </a:solidFill>
              </a:rPr>
              <a:t>to  a lower </a:t>
            </a:r>
            <a:r>
              <a:rPr lang="en-US" altLang="en-US" sz="2800" b="1" dirty="0">
                <a:solidFill>
                  <a:srgbClr val="FF6600"/>
                </a:solidFill>
              </a:rPr>
              <a:t>elevation.</a:t>
            </a:r>
          </a:p>
        </p:txBody>
      </p:sp>
    </p:spTree>
    <p:extLst>
      <p:ext uri="{BB962C8B-B14F-4D97-AF65-F5344CB8AC3E}">
        <p14:creationId xmlns:p14="http://schemas.microsoft.com/office/powerpoint/2010/main" val="489358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theme/theme1.xml><?xml version="1.0" encoding="utf-8"?>
<a:theme xmlns:a="http://schemas.openxmlformats.org/drawingml/2006/main" name="Sycamore Wave">
  <a:themeElements>
    <a:clrScheme name="Sycamore Wave 3">
      <a:dk1>
        <a:srgbClr val="7F6737"/>
      </a:dk1>
      <a:lt1>
        <a:srgbClr val="FFFFFF"/>
      </a:lt1>
      <a:dk2>
        <a:srgbClr val="BFA673"/>
      </a:dk2>
      <a:lt2>
        <a:srgbClr val="E6E3AA"/>
      </a:lt2>
      <a:accent1>
        <a:srgbClr val="49411F"/>
      </a:accent1>
      <a:accent2>
        <a:srgbClr val="808000"/>
      </a:accent2>
      <a:accent3>
        <a:srgbClr val="DCD0BC"/>
      </a:accent3>
      <a:accent4>
        <a:srgbClr val="DADADA"/>
      </a:accent4>
      <a:accent5>
        <a:srgbClr val="B1B0AB"/>
      </a:accent5>
      <a:accent6>
        <a:srgbClr val="737300"/>
      </a:accent6>
      <a:hlink>
        <a:srgbClr val="784700"/>
      </a:hlink>
      <a:folHlink>
        <a:srgbClr val="9A7200"/>
      </a:folHlink>
    </a:clrScheme>
    <a:fontScheme name="Sycamore Wa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lnDef>
  </a:objectDefaults>
  <a:extraClrSchemeLst>
    <a:extraClrScheme>
      <a:clrScheme name="Sycamore Wave 1">
        <a:dk1>
          <a:srgbClr val="5C1F00"/>
        </a:dk1>
        <a:lt1>
          <a:srgbClr val="FFFFFF"/>
        </a:lt1>
        <a:dk2>
          <a:srgbClr val="8C0000"/>
        </a:dk2>
        <a:lt2>
          <a:srgbClr val="DFD293"/>
        </a:lt2>
        <a:accent1>
          <a:srgbClr val="D80000"/>
        </a:accent1>
        <a:accent2>
          <a:srgbClr val="BE7960"/>
        </a:accent2>
        <a:accent3>
          <a:srgbClr val="C5AAAA"/>
        </a:accent3>
        <a:accent4>
          <a:srgbClr val="DADADA"/>
        </a:accent4>
        <a:accent5>
          <a:srgbClr val="E9AA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ycamore Wave 2">
        <a:dk1>
          <a:srgbClr val="5E4444"/>
        </a:dk1>
        <a:lt1>
          <a:srgbClr val="F7F3F3"/>
        </a:lt1>
        <a:dk2>
          <a:srgbClr val="8A6362"/>
        </a:dk2>
        <a:lt2>
          <a:srgbClr val="D8C1BA"/>
        </a:lt2>
        <a:accent1>
          <a:srgbClr val="362626"/>
        </a:accent1>
        <a:accent2>
          <a:srgbClr val="C16059"/>
        </a:accent2>
        <a:accent3>
          <a:srgbClr val="C4B7B7"/>
        </a:accent3>
        <a:accent4>
          <a:srgbClr val="D3D0D0"/>
        </a:accent4>
        <a:accent5>
          <a:srgbClr val="AEACAC"/>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ycamore Wave 3">
        <a:dk1>
          <a:srgbClr val="7F6737"/>
        </a:dk1>
        <a:lt1>
          <a:srgbClr val="FFFFFF"/>
        </a:lt1>
        <a:dk2>
          <a:srgbClr val="BFA673"/>
        </a:dk2>
        <a:lt2>
          <a:srgbClr val="E6E3AA"/>
        </a:lt2>
        <a:accent1>
          <a:srgbClr val="49411F"/>
        </a:accent1>
        <a:accent2>
          <a:srgbClr val="808000"/>
        </a:accent2>
        <a:accent3>
          <a:srgbClr val="DCD0BC"/>
        </a:accent3>
        <a:accent4>
          <a:srgbClr val="DADADA"/>
        </a:accent4>
        <a:accent5>
          <a:srgbClr val="B1B0AB"/>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ycamore Wave 4">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ycamore Wave 5">
        <a:dk1>
          <a:srgbClr val="2A5400"/>
        </a:dk1>
        <a:lt1>
          <a:srgbClr val="FFFFFF"/>
        </a:lt1>
        <a:dk2>
          <a:srgbClr val="4A9400"/>
        </a:dk2>
        <a:lt2>
          <a:srgbClr val="BAE8BA"/>
        </a:lt2>
        <a:accent1>
          <a:srgbClr val="003300"/>
        </a:accent1>
        <a:accent2>
          <a:srgbClr val="33CC33"/>
        </a:accent2>
        <a:accent3>
          <a:srgbClr val="B1C8AA"/>
        </a:accent3>
        <a:accent4>
          <a:srgbClr val="DADADA"/>
        </a:accent4>
        <a:accent5>
          <a:srgbClr val="AAADAA"/>
        </a:accent5>
        <a:accent6>
          <a:srgbClr val="2DB92D"/>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ycamore Wave 6">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ycamore Wave 7">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ycamore Wave 8">
        <a:dk1>
          <a:srgbClr val="3E3E5C"/>
        </a:dk1>
        <a:lt1>
          <a:srgbClr val="FFFFFF"/>
        </a:lt1>
        <a:dk2>
          <a:srgbClr val="666699"/>
        </a:dk2>
        <a:lt2>
          <a:srgbClr val="DFDFE9"/>
        </a:lt2>
        <a:accent1>
          <a:srgbClr val="2E2E46"/>
        </a:accent1>
        <a:accent2>
          <a:srgbClr val="679ACD"/>
        </a:accent2>
        <a:accent3>
          <a:srgbClr val="B8B8CA"/>
        </a:accent3>
        <a:accent4>
          <a:srgbClr val="DADADA"/>
        </a:accent4>
        <a:accent5>
          <a:srgbClr val="ADADB0"/>
        </a:accent5>
        <a:accent6>
          <a:srgbClr val="5D8BBA"/>
        </a:accent6>
        <a:hlink>
          <a:srgbClr val="99CCFF"/>
        </a:hlink>
        <a:folHlink>
          <a:srgbClr val="CC99FF"/>
        </a:folHlink>
      </a:clrScheme>
      <a:clrMap bg1="dk2" tx1="lt1" bg2="dk1" tx2="lt2" accent1="accent1" accent2="accent2" accent3="accent3" accent4="accent4" accent5="accent5" accent6="accent6" hlink="hlink" folHlink="folHlink"/>
    </a:extraClrScheme>
    <a:extraClrScheme>
      <a:clrScheme name="Sycamore Wav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659</TotalTime>
  <Words>2104</Words>
  <Application>Microsoft Office PowerPoint</Application>
  <PresentationFormat>On-screen Show (4:3)</PresentationFormat>
  <Paragraphs>306</Paragraphs>
  <Slides>57</Slides>
  <Notes>41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6" baseType="lpstr">
      <vt:lpstr>ＭＳ Ｐゴシック</vt:lpstr>
      <vt:lpstr>Arial</vt:lpstr>
      <vt:lpstr>Calibri</vt:lpstr>
      <vt:lpstr>Geneva</vt:lpstr>
      <vt:lpstr>Times</vt:lpstr>
      <vt:lpstr>Times New Roman</vt:lpstr>
      <vt:lpstr>Wingdings</vt:lpstr>
      <vt:lpstr>Sycamore Wave</vt:lpstr>
      <vt:lpstr>Equation</vt:lpstr>
      <vt:lpstr>Chapter 11</vt:lpstr>
      <vt:lpstr>Chapter 11</vt:lpstr>
      <vt:lpstr>Chapter 11</vt:lpstr>
      <vt:lpstr>Chapter 11</vt:lpstr>
      <vt:lpstr>PowerPoint Presentation</vt:lpstr>
      <vt:lpstr>PowerPoint Presentation</vt:lpstr>
      <vt:lpstr>Chapter 11</vt:lpstr>
      <vt:lpstr>Eleven (11) characteristics of contour lines</vt:lpstr>
      <vt:lpstr>Contour Line Characteristics-cont.</vt:lpstr>
      <vt:lpstr>Contour Line Characteristics-cont.</vt:lpstr>
      <vt:lpstr>1. Contours are Continuous</vt:lpstr>
      <vt:lpstr>1.  Continuous Contours-cont.</vt:lpstr>
      <vt:lpstr>PowerPoint Presentation</vt:lpstr>
      <vt:lpstr>2.  Contour lines are parallel</vt:lpstr>
      <vt:lpstr>PowerPoint Presentation</vt:lpstr>
      <vt:lpstr>3. Valleys and higher elevation </vt:lpstr>
      <vt:lpstr>4.  U shapes and ridge</vt:lpstr>
      <vt:lpstr>5. Contour Spacing </vt:lpstr>
      <vt:lpstr>6.  Hills and Depressions  </vt:lpstr>
      <vt:lpstr>6.  Hills and Depressions--cont.</vt:lpstr>
      <vt:lpstr>7. Hills &amp; Depressions</vt:lpstr>
      <vt:lpstr>8. Hachures  </vt:lpstr>
      <vt:lpstr>9. Contour Spacing</vt:lpstr>
      <vt:lpstr>9. Contour Spacing--cont.</vt:lpstr>
      <vt:lpstr>PowerPoint Presentation</vt:lpstr>
      <vt:lpstr>Contour Intervals--cont.</vt:lpstr>
      <vt:lpstr>Characteristics of Contours</vt:lpstr>
      <vt:lpstr>Characteristics of Contours</vt:lpstr>
      <vt:lpstr>Typical Land Features and Their Contour Forms</vt:lpstr>
      <vt:lpstr>Interpolation</vt:lpstr>
      <vt:lpstr>Interpolation</vt:lpstr>
      <vt:lpstr>Interpolation</vt:lpstr>
      <vt:lpstr>Interpolating by Estimation</vt:lpstr>
      <vt:lpstr>Interpolating by Calculation</vt:lpstr>
      <vt:lpstr>Interpolation by Calculation &amp; Estimation</vt:lpstr>
      <vt:lpstr>Interpolation by Calculation and Measurement</vt:lpstr>
      <vt:lpstr>Interpolation by Calculation and measurement--cont.</vt:lpstr>
      <vt:lpstr>Interpolation by Calculation and measurement--cont.</vt:lpstr>
      <vt:lpstr>Interpolation by Calculation and measurement--cont.</vt:lpstr>
      <vt:lpstr>Interpolation by Calculation and measurement--cont.</vt:lpstr>
      <vt:lpstr>Interpolation by Calculation and measurement--cont.</vt:lpstr>
      <vt:lpstr>Interpolation by Calculation and measurement--cont.</vt:lpstr>
      <vt:lpstr>Interpolation by Calculation and measurement--cont.</vt:lpstr>
      <vt:lpstr>Drawing Contour Lines</vt:lpstr>
      <vt:lpstr>Drawing Contour Lines-cont.</vt:lpstr>
      <vt:lpstr>Grid Example--cont.</vt:lpstr>
      <vt:lpstr>Grid Example--cont.</vt:lpstr>
      <vt:lpstr>Grid Example--cont.</vt:lpstr>
      <vt:lpstr>Grid Example--Drawing Contour Lines</vt:lpstr>
      <vt:lpstr>Grid Example--cont.</vt:lpstr>
      <vt:lpstr>Grid Example-cont.</vt:lpstr>
      <vt:lpstr>Grid Example--cont.</vt:lpstr>
      <vt:lpstr>Grid Example--cont.</vt:lpstr>
      <vt:lpstr>Grid Example--cont.</vt:lpstr>
      <vt:lpstr>Grid Example--cont.</vt:lpstr>
      <vt:lpstr>PowerPoint Presentation</vt:lpstr>
      <vt:lpstr>Contours at 5 ft. Intervals</vt:lpstr>
    </vt:vector>
  </TitlesOfParts>
  <Company>Indiana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creator>jeckerle</dc:creator>
  <cp:lastModifiedBy>Brent MacDonald</cp:lastModifiedBy>
  <cp:revision>64</cp:revision>
  <dcterms:created xsi:type="dcterms:W3CDTF">2013-09-30T13:34:51Z</dcterms:created>
  <dcterms:modified xsi:type="dcterms:W3CDTF">2016-09-28T19:26:00Z</dcterms:modified>
</cp:coreProperties>
</file>